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anva Sans" panose="020B0604020202020204" charset="0"/>
      <p:regular r:id="rId18"/>
    </p:embeddedFont>
    <p:embeddedFont>
      <p:font typeface="DM Sans" pitchFamily="2" charset="0"/>
      <p:regular r:id="rId19"/>
      <p:bold r:id="rId20"/>
      <p:italic r:id="rId21"/>
      <p:boldItalic r:id="rId22"/>
    </p:embeddedFont>
    <p:embeddedFont>
      <p:font typeface="DM Sans Bold" charset="0"/>
      <p:regular r:id="rId23"/>
    </p:embeddedFont>
    <p:embeddedFont>
      <p:font typeface="DM Sans Italics" panose="020B0604020202020204" charset="0"/>
      <p:regular r:id="rId24"/>
    </p:embeddedFont>
    <p:embeddedFont>
      <p:font typeface="Montserrat Classic Bold" panose="020B0604020202020204" charset="0"/>
      <p:regular r:id="rId25"/>
    </p:embeddedFont>
    <p:embeddedFont>
      <p:font typeface="Open Sauce" panose="020B0604020202020204" charset="0"/>
      <p:regular r:id="rId26"/>
    </p:embeddedFont>
    <p:embeddedFont>
      <p:font typeface="Oswald" panose="00000500000000000000" pitchFamily="2" charset="0"/>
      <p:regular r:id="rId27"/>
      <p:bold r:id="rId28"/>
    </p:embeddedFont>
    <p:embeddedFont>
      <p:font typeface="Oswald Bold" panose="00000800000000000000"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6.png"/><Relationship Id="rId10" Type="http://schemas.openxmlformats.org/officeDocument/2006/relationships/image" Target="../media/image31.png"/><Relationship Id="rId4" Type="http://schemas.openxmlformats.org/officeDocument/2006/relationships/image" Target="../media/image26.svg"/><Relationship Id="rId9" Type="http://schemas.openxmlformats.org/officeDocument/2006/relationships/image" Target="../media/image30.sv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6.png"/><Relationship Id="rId10" Type="http://schemas.openxmlformats.org/officeDocument/2006/relationships/image" Target="../media/image31.png"/><Relationship Id="rId4" Type="http://schemas.openxmlformats.org/officeDocument/2006/relationships/image" Target="../media/image26.svg"/><Relationship Id="rId9"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242" t="54526" r="30629"/>
          <a:stretch/>
        </p:blipFill>
        <p:spPr>
          <a:xfrm rot="7659121">
            <a:off x="15410985" y="7079039"/>
            <a:ext cx="3595629" cy="3559977"/>
          </a:xfrm>
          <a:prstGeom prst="rect">
            <a:avLst/>
          </a:prstGeom>
        </p:spPr>
      </p:pic>
      <p:pic>
        <p:nvPicPr>
          <p:cNvPr id="4" name="Picture 4"/>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5345" t="54771" b="14345"/>
          <a:stretch/>
        </p:blipFill>
        <p:spPr>
          <a:xfrm>
            <a:off x="-1" y="-98646"/>
            <a:ext cx="4029045" cy="2859275"/>
          </a:xfrm>
          <a:prstGeom prst="rect">
            <a:avLst/>
          </a:prstGeom>
        </p:spPr>
      </p:pic>
      <p:grpSp>
        <p:nvGrpSpPr>
          <p:cNvPr id="5" name="Group 5"/>
          <p:cNvGrpSpPr/>
          <p:nvPr/>
        </p:nvGrpSpPr>
        <p:grpSpPr>
          <a:xfrm>
            <a:off x="0" y="2737166"/>
            <a:ext cx="18288000" cy="4812668"/>
            <a:chOff x="0" y="0"/>
            <a:chExt cx="3705023" cy="929404"/>
          </a:xfrm>
        </p:grpSpPr>
        <p:sp>
          <p:nvSpPr>
            <p:cNvPr id="6" name="Freeform 6"/>
            <p:cNvSpPr/>
            <p:nvPr/>
          </p:nvSpPr>
          <p:spPr>
            <a:xfrm>
              <a:off x="0" y="0"/>
              <a:ext cx="3705023" cy="929404"/>
            </a:xfrm>
            <a:custGeom>
              <a:avLst/>
              <a:gdLst/>
              <a:ahLst/>
              <a:cxnLst/>
              <a:rect l="l" t="t" r="r" b="b"/>
              <a:pathLst>
                <a:path w="3705023" h="929404">
                  <a:moveTo>
                    <a:pt x="0" y="0"/>
                  </a:moveTo>
                  <a:lnTo>
                    <a:pt x="3705023" y="0"/>
                  </a:lnTo>
                  <a:lnTo>
                    <a:pt x="3705023" y="929404"/>
                  </a:lnTo>
                  <a:lnTo>
                    <a:pt x="0" y="929404"/>
                  </a:lnTo>
                  <a:close/>
                </a:path>
              </a:pathLst>
            </a:custGeom>
            <a:solidFill>
              <a:srgbClr val="000000">
                <a:alpha val="0"/>
              </a:srgbClr>
            </a:solidFill>
            <a:ln w="38100">
              <a:solidFill>
                <a:srgbClr val="000000"/>
              </a:solidFill>
            </a:ln>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0" y="4199931"/>
            <a:ext cx="18288000" cy="2766619"/>
          </a:xfrm>
          <a:prstGeom prst="rect">
            <a:avLst/>
          </a:prstGeom>
        </p:spPr>
        <p:txBody>
          <a:bodyPr lIns="0" tIns="0" rIns="0" bIns="0" rtlCol="0" anchor="t">
            <a:spAutoFit/>
          </a:bodyPr>
          <a:lstStyle/>
          <a:p>
            <a:pPr algn="ctr">
              <a:lnSpc>
                <a:spcPts val="22684"/>
              </a:lnSpc>
            </a:pPr>
            <a:r>
              <a:rPr lang="en-US" sz="16437" spc="1610" dirty="0">
                <a:solidFill>
                  <a:srgbClr val="231F20"/>
                </a:solidFill>
                <a:latin typeface="Oswald Bold"/>
              </a:rPr>
              <a:t>STATIONERY FIRM</a:t>
            </a:r>
          </a:p>
        </p:txBody>
      </p:sp>
      <p:sp>
        <p:nvSpPr>
          <p:cNvPr id="9" name="TextBox 9"/>
          <p:cNvSpPr txBox="1"/>
          <p:nvPr/>
        </p:nvSpPr>
        <p:spPr>
          <a:xfrm>
            <a:off x="1575135" y="3289254"/>
            <a:ext cx="14509173" cy="1186902"/>
          </a:xfrm>
          <a:prstGeom prst="rect">
            <a:avLst/>
          </a:prstGeom>
        </p:spPr>
        <p:txBody>
          <a:bodyPr lIns="0" tIns="0" rIns="0" bIns="0" rtlCol="0" anchor="t">
            <a:spAutoFit/>
          </a:bodyPr>
          <a:lstStyle/>
          <a:p>
            <a:pPr algn="ctr">
              <a:lnSpc>
                <a:spcPts val="9748"/>
              </a:lnSpc>
            </a:pPr>
            <a:r>
              <a:rPr lang="en-US" sz="7063" spc="692" dirty="0">
                <a:solidFill>
                  <a:srgbClr val="231F20"/>
                </a:solidFill>
                <a:latin typeface="Oswald Bold"/>
              </a:rPr>
              <a:t>OPTIMIZING THE STOCKS OF</a:t>
            </a:r>
          </a:p>
        </p:txBody>
      </p:sp>
      <p:sp>
        <p:nvSpPr>
          <p:cNvPr id="10" name="TextBox 10"/>
          <p:cNvSpPr txBox="1"/>
          <p:nvPr/>
        </p:nvSpPr>
        <p:spPr>
          <a:xfrm>
            <a:off x="2719596" y="8141460"/>
            <a:ext cx="12848809" cy="1350960"/>
          </a:xfrm>
          <a:prstGeom prst="rect">
            <a:avLst/>
          </a:prstGeom>
        </p:spPr>
        <p:txBody>
          <a:bodyPr lIns="0" tIns="0" rIns="0" bIns="0" rtlCol="0" anchor="t">
            <a:spAutoFit/>
          </a:bodyPr>
          <a:lstStyle/>
          <a:p>
            <a:pPr algn="ctr">
              <a:lnSpc>
                <a:spcPts val="3661"/>
              </a:lnSpc>
            </a:pPr>
            <a:r>
              <a:rPr lang="en-US" sz="2653" spc="140">
                <a:solidFill>
                  <a:srgbClr val="231F20"/>
                </a:solidFill>
                <a:latin typeface="Montserrat Classic Bold"/>
              </a:rPr>
              <a:t>PRESENTATION BY </a:t>
            </a:r>
          </a:p>
          <a:p>
            <a:pPr algn="ctr">
              <a:lnSpc>
                <a:spcPts val="3661"/>
              </a:lnSpc>
            </a:pPr>
            <a:r>
              <a:rPr lang="en-US" sz="2653" spc="140">
                <a:solidFill>
                  <a:srgbClr val="231F20"/>
                </a:solidFill>
                <a:latin typeface="Montserrat Classic Bold"/>
              </a:rPr>
              <a:t>GAGNEET KAUR</a:t>
            </a:r>
          </a:p>
          <a:p>
            <a:pPr algn="ctr">
              <a:lnSpc>
                <a:spcPts val="3661"/>
              </a:lnSpc>
            </a:pPr>
            <a:r>
              <a:rPr lang="en-US" sz="2653" spc="140">
                <a:solidFill>
                  <a:srgbClr val="231F20"/>
                </a:solidFill>
                <a:latin typeface="Montserrat Classic Bold"/>
              </a:rPr>
              <a:t>ROLL NO. 21F1006856</a:t>
            </a:r>
          </a:p>
        </p:txBody>
      </p:sp>
      <p:pic>
        <p:nvPicPr>
          <p:cNvPr id="11" name="Picture 11"/>
          <p:cNvPicPr>
            <a:picLocks noChangeAspect="1"/>
          </p:cNvPicPr>
          <p:nvPr/>
        </p:nvPicPr>
        <p:blipFill>
          <a:blip r:embed="rId5"/>
          <a:srcRect/>
          <a:stretch>
            <a:fillRect/>
          </a:stretch>
        </p:blipFill>
        <p:spPr>
          <a:xfrm>
            <a:off x="16531571" y="300971"/>
            <a:ext cx="1455458" cy="14554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42"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57863">
            <a:off x="-571305" y="6150994"/>
            <a:ext cx="21273218" cy="9128145"/>
          </a:xfrm>
          <a:prstGeom prst="rect">
            <a:avLst/>
          </a:prstGeom>
        </p:spPr>
      </p:pic>
      <p:pic>
        <p:nvPicPr>
          <p:cNvPr id="4" name="Picture 4"/>
          <p:cNvPicPr>
            <a:picLocks noChangeAspect="1"/>
          </p:cNvPicPr>
          <p:nvPr/>
        </p:nvPicPr>
        <p:blipFill>
          <a:blip r:embed="rId5"/>
          <a:srcRect t="46379"/>
          <a:stretch>
            <a:fillRect/>
          </a:stretch>
        </p:blipFill>
        <p:spPr>
          <a:xfrm>
            <a:off x="12645945" y="8679647"/>
            <a:ext cx="5146286" cy="544996"/>
          </a:xfrm>
          <a:prstGeom prst="rect">
            <a:avLst/>
          </a:prstGeom>
        </p:spPr>
      </p:pic>
      <p:grpSp>
        <p:nvGrpSpPr>
          <p:cNvPr id="5" name="Group 5"/>
          <p:cNvGrpSpPr/>
          <p:nvPr/>
        </p:nvGrpSpPr>
        <p:grpSpPr>
          <a:xfrm>
            <a:off x="12664449" y="3583911"/>
            <a:ext cx="5127782" cy="5095735"/>
            <a:chOff x="0" y="0"/>
            <a:chExt cx="1279723" cy="1271725"/>
          </a:xfrm>
        </p:grpSpPr>
        <p:sp>
          <p:nvSpPr>
            <p:cNvPr id="6" name="Freeform 6"/>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7" name="TextBox 7"/>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8" name="Picture 8"/>
          <p:cNvPicPr>
            <a:picLocks noChangeAspect="1"/>
          </p:cNvPicPr>
          <p:nvPr/>
        </p:nvPicPr>
        <p:blipFill>
          <a:blip r:embed="rId5"/>
          <a:srcRect t="46379"/>
          <a:stretch>
            <a:fillRect/>
          </a:stretch>
        </p:blipFill>
        <p:spPr>
          <a:xfrm>
            <a:off x="6655291" y="8679647"/>
            <a:ext cx="5146286" cy="544996"/>
          </a:xfrm>
          <a:prstGeom prst="rect">
            <a:avLst/>
          </a:prstGeom>
        </p:spPr>
      </p:pic>
      <p:grpSp>
        <p:nvGrpSpPr>
          <p:cNvPr id="9" name="Group 9"/>
          <p:cNvGrpSpPr/>
          <p:nvPr/>
        </p:nvGrpSpPr>
        <p:grpSpPr>
          <a:xfrm>
            <a:off x="6673795" y="3583911"/>
            <a:ext cx="5127782" cy="5095735"/>
            <a:chOff x="0" y="0"/>
            <a:chExt cx="1279723" cy="1271725"/>
          </a:xfrm>
        </p:grpSpPr>
        <p:sp>
          <p:nvSpPr>
            <p:cNvPr id="10" name="Freeform 10"/>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12" name="Picture 12"/>
          <p:cNvPicPr>
            <a:picLocks noChangeAspect="1"/>
          </p:cNvPicPr>
          <p:nvPr/>
        </p:nvPicPr>
        <p:blipFill>
          <a:blip r:embed="rId5"/>
          <a:srcRect t="46379"/>
          <a:stretch>
            <a:fillRect/>
          </a:stretch>
        </p:blipFill>
        <p:spPr>
          <a:xfrm>
            <a:off x="610760" y="8749392"/>
            <a:ext cx="5202606" cy="550960"/>
          </a:xfrm>
          <a:prstGeom prst="rect">
            <a:avLst/>
          </a:prstGeom>
        </p:spPr>
      </p:pic>
      <p:grpSp>
        <p:nvGrpSpPr>
          <p:cNvPr id="13" name="Group 13"/>
          <p:cNvGrpSpPr/>
          <p:nvPr/>
        </p:nvGrpSpPr>
        <p:grpSpPr>
          <a:xfrm>
            <a:off x="629466" y="3597890"/>
            <a:ext cx="5183900" cy="5151502"/>
            <a:chOff x="0" y="0"/>
            <a:chExt cx="1279723" cy="1271725"/>
          </a:xfrm>
        </p:grpSpPr>
        <p:sp>
          <p:nvSpPr>
            <p:cNvPr id="14" name="Freeform 14"/>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5" name="TextBox 15"/>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6" name="Group 16"/>
          <p:cNvGrpSpPr/>
          <p:nvPr/>
        </p:nvGrpSpPr>
        <p:grpSpPr>
          <a:xfrm>
            <a:off x="1930118" y="2306592"/>
            <a:ext cx="2582597" cy="2582597"/>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9" name="Group 19"/>
          <p:cNvGrpSpPr/>
          <p:nvPr/>
        </p:nvGrpSpPr>
        <p:grpSpPr>
          <a:xfrm>
            <a:off x="7951115" y="2306592"/>
            <a:ext cx="2554639" cy="2554639"/>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2" name="Group 22"/>
          <p:cNvGrpSpPr/>
          <p:nvPr/>
        </p:nvGrpSpPr>
        <p:grpSpPr>
          <a:xfrm>
            <a:off x="13952704" y="2306592"/>
            <a:ext cx="2554639" cy="2554639"/>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id="24" name="TextBox 24"/>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25" name="Picture 2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632274" y="2506470"/>
            <a:ext cx="1159578" cy="1265413"/>
          </a:xfrm>
          <a:prstGeom prst="rect">
            <a:avLst/>
          </a:prstGeom>
        </p:spPr>
      </p:pic>
      <p:pic>
        <p:nvPicPr>
          <p:cNvPr id="26" name="Picture 2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8681" y="2506470"/>
            <a:ext cx="1199004" cy="1439852"/>
          </a:xfrm>
          <a:prstGeom prst="rect">
            <a:avLst/>
          </a:prstGeom>
        </p:spPr>
      </p:pic>
      <p:pic>
        <p:nvPicPr>
          <p:cNvPr id="27" name="Picture 2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620977" y="2613890"/>
            <a:ext cx="1225013" cy="1225013"/>
          </a:xfrm>
          <a:prstGeom prst="rect">
            <a:avLst/>
          </a:prstGeom>
        </p:spPr>
      </p:pic>
      <p:sp>
        <p:nvSpPr>
          <p:cNvPr id="28" name="TextBox 28"/>
          <p:cNvSpPr txBox="1"/>
          <p:nvPr/>
        </p:nvSpPr>
        <p:spPr>
          <a:xfrm>
            <a:off x="2335030" y="264781"/>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RECOMMENDATIONS</a:t>
            </a:r>
          </a:p>
        </p:txBody>
      </p:sp>
      <p:sp>
        <p:nvSpPr>
          <p:cNvPr id="29" name="TextBox 29"/>
          <p:cNvSpPr txBox="1"/>
          <p:nvPr/>
        </p:nvSpPr>
        <p:spPr>
          <a:xfrm>
            <a:off x="1346765" y="4823131"/>
            <a:ext cx="3749301" cy="1892351"/>
          </a:xfrm>
          <a:prstGeom prst="rect">
            <a:avLst/>
          </a:prstGeom>
        </p:spPr>
        <p:txBody>
          <a:bodyPr lIns="0" tIns="0" rIns="0" bIns="0" rtlCol="0" anchor="t">
            <a:spAutoFit/>
          </a:bodyPr>
          <a:lstStyle/>
          <a:p>
            <a:pPr algn="ctr">
              <a:lnSpc>
                <a:spcPts val="3063"/>
              </a:lnSpc>
            </a:pPr>
            <a:r>
              <a:rPr lang="en-US" sz="2220" spc="217">
                <a:solidFill>
                  <a:srgbClr val="FFFBFB"/>
                </a:solidFill>
                <a:latin typeface="DM Sans"/>
              </a:rPr>
              <a:t>Increase the inventory of ‘PEN TYPE 1’ </a:t>
            </a:r>
          </a:p>
          <a:p>
            <a:pPr algn="ctr">
              <a:lnSpc>
                <a:spcPts val="3063"/>
              </a:lnSpc>
            </a:pPr>
            <a:r>
              <a:rPr lang="en-US" sz="2220" spc="217">
                <a:solidFill>
                  <a:srgbClr val="FFFBFB"/>
                </a:solidFill>
                <a:latin typeface="DM Sans"/>
              </a:rPr>
              <a:t>as it is the most sold product.</a:t>
            </a:r>
          </a:p>
          <a:p>
            <a:pPr algn="ctr">
              <a:lnSpc>
                <a:spcPts val="3063"/>
              </a:lnSpc>
            </a:pPr>
            <a:endParaRPr lang="en-US" sz="2220" spc="217">
              <a:solidFill>
                <a:srgbClr val="FFFBFB"/>
              </a:solidFill>
              <a:latin typeface="DM Sans"/>
            </a:endParaRPr>
          </a:p>
        </p:txBody>
      </p:sp>
      <p:sp>
        <p:nvSpPr>
          <p:cNvPr id="30" name="TextBox 30"/>
          <p:cNvSpPr txBox="1"/>
          <p:nvPr/>
        </p:nvSpPr>
        <p:spPr>
          <a:xfrm>
            <a:off x="6920102" y="4546397"/>
            <a:ext cx="4637610" cy="2657479"/>
          </a:xfrm>
          <a:prstGeom prst="rect">
            <a:avLst/>
          </a:prstGeom>
        </p:spPr>
        <p:txBody>
          <a:bodyPr lIns="0" tIns="0" rIns="0" bIns="0" rtlCol="0" anchor="t">
            <a:spAutoFit/>
          </a:bodyPr>
          <a:lstStyle/>
          <a:p>
            <a:pPr algn="ctr">
              <a:lnSpc>
                <a:spcPts val="3057"/>
              </a:lnSpc>
            </a:pPr>
            <a:r>
              <a:rPr lang="en-US" sz="2215" spc="217" dirty="0">
                <a:solidFill>
                  <a:srgbClr val="FFFBFB"/>
                </a:solidFill>
                <a:latin typeface="DM Sans"/>
              </a:rPr>
              <a:t>Try to keep the shop open on weekends for longer hours to cater to the students who might not prefer </a:t>
            </a:r>
          </a:p>
          <a:p>
            <a:pPr algn="ctr">
              <a:lnSpc>
                <a:spcPts val="3057"/>
              </a:lnSpc>
            </a:pPr>
            <a:r>
              <a:rPr lang="en-US" sz="2215" spc="217" dirty="0">
                <a:solidFill>
                  <a:srgbClr val="FFFBFB"/>
                </a:solidFill>
                <a:latin typeface="DM Sans"/>
              </a:rPr>
              <a:t>buying their stationery needs while going to school rather on holidays.</a:t>
            </a:r>
          </a:p>
        </p:txBody>
      </p:sp>
      <p:sp>
        <p:nvSpPr>
          <p:cNvPr id="31" name="TextBox 31"/>
          <p:cNvSpPr txBox="1"/>
          <p:nvPr/>
        </p:nvSpPr>
        <p:spPr>
          <a:xfrm>
            <a:off x="13025241" y="4553277"/>
            <a:ext cx="4416486" cy="3035351"/>
          </a:xfrm>
          <a:prstGeom prst="rect">
            <a:avLst/>
          </a:prstGeom>
        </p:spPr>
        <p:txBody>
          <a:bodyPr lIns="0" tIns="0" rIns="0" bIns="0" rtlCol="0" anchor="t">
            <a:spAutoFit/>
          </a:bodyPr>
          <a:lstStyle/>
          <a:p>
            <a:pPr algn="ctr">
              <a:lnSpc>
                <a:spcPts val="3063"/>
              </a:lnSpc>
            </a:pPr>
            <a:r>
              <a:rPr lang="en-US" sz="2220" spc="217">
                <a:solidFill>
                  <a:srgbClr val="FFFBFB"/>
                </a:solidFill>
                <a:latin typeface="DM Sans"/>
              </a:rPr>
              <a:t>Since ‘PEN TYPE 2’ contributed the most to the revenue generated in 3 months, it would be</a:t>
            </a:r>
          </a:p>
          <a:p>
            <a:pPr algn="ctr">
              <a:lnSpc>
                <a:spcPts val="3063"/>
              </a:lnSpc>
            </a:pPr>
            <a:r>
              <a:rPr lang="en-US" sz="2220" spc="217">
                <a:solidFill>
                  <a:srgbClr val="FFFBFB"/>
                </a:solidFill>
                <a:latin typeface="DM Sans"/>
              </a:rPr>
              <a:t>beneficial to promote this product more and make it easily accessible to the customers.</a:t>
            </a:r>
          </a:p>
        </p:txBody>
      </p:sp>
      <p:sp>
        <p:nvSpPr>
          <p:cNvPr id="32" name="TextBox 32"/>
          <p:cNvSpPr txBox="1"/>
          <p:nvPr/>
        </p:nvSpPr>
        <p:spPr>
          <a:xfrm>
            <a:off x="1346765" y="8941487"/>
            <a:ext cx="3749301" cy="651056"/>
          </a:xfrm>
          <a:prstGeom prst="rect">
            <a:avLst/>
          </a:prstGeom>
        </p:spPr>
        <p:txBody>
          <a:bodyPr lIns="0" tIns="0" rIns="0" bIns="0" rtlCol="0" anchor="t">
            <a:spAutoFit/>
          </a:bodyPr>
          <a:lstStyle/>
          <a:p>
            <a:pPr marL="0" lvl="0" indent="0" algn="ctr">
              <a:lnSpc>
                <a:spcPts val="5304"/>
              </a:lnSpc>
              <a:spcBef>
                <a:spcPct val="0"/>
              </a:spcBef>
            </a:pPr>
            <a:r>
              <a:rPr lang="en-US" sz="3843" spc="376">
                <a:solidFill>
                  <a:srgbClr val="000000"/>
                </a:solidFill>
                <a:latin typeface="Oswald"/>
              </a:rPr>
              <a:t>STRATEGY N°1</a:t>
            </a:r>
          </a:p>
        </p:txBody>
      </p:sp>
      <p:sp>
        <p:nvSpPr>
          <p:cNvPr id="33" name="TextBox 33"/>
          <p:cNvSpPr txBox="1"/>
          <p:nvPr/>
        </p:nvSpPr>
        <p:spPr>
          <a:xfrm>
            <a:off x="7289643" y="8958197"/>
            <a:ext cx="3708714" cy="644730"/>
          </a:xfrm>
          <a:prstGeom prst="rect">
            <a:avLst/>
          </a:prstGeom>
        </p:spPr>
        <p:txBody>
          <a:bodyPr lIns="0" tIns="0" rIns="0" bIns="0" rtlCol="0" anchor="t">
            <a:spAutoFit/>
          </a:bodyPr>
          <a:lstStyle/>
          <a:p>
            <a:pPr marL="0" lvl="0" indent="0" algn="ctr">
              <a:lnSpc>
                <a:spcPts val="5247"/>
              </a:lnSpc>
              <a:spcBef>
                <a:spcPct val="0"/>
              </a:spcBef>
            </a:pPr>
            <a:r>
              <a:rPr lang="en-US" sz="3802" spc="372">
                <a:solidFill>
                  <a:srgbClr val="000000"/>
                </a:solidFill>
                <a:latin typeface="Oswald"/>
              </a:rPr>
              <a:t>STRATEGY N°2</a:t>
            </a:r>
          </a:p>
        </p:txBody>
      </p:sp>
      <p:sp>
        <p:nvSpPr>
          <p:cNvPr id="34" name="TextBox 34"/>
          <p:cNvSpPr txBox="1"/>
          <p:nvPr/>
        </p:nvSpPr>
        <p:spPr>
          <a:xfrm>
            <a:off x="13375667" y="8941487"/>
            <a:ext cx="3708714" cy="644730"/>
          </a:xfrm>
          <a:prstGeom prst="rect">
            <a:avLst/>
          </a:prstGeom>
        </p:spPr>
        <p:txBody>
          <a:bodyPr lIns="0" tIns="0" rIns="0" bIns="0" rtlCol="0" anchor="t">
            <a:spAutoFit/>
          </a:bodyPr>
          <a:lstStyle/>
          <a:p>
            <a:pPr marL="0" lvl="0" indent="0" algn="ctr">
              <a:lnSpc>
                <a:spcPts val="5247"/>
              </a:lnSpc>
              <a:spcBef>
                <a:spcPct val="0"/>
              </a:spcBef>
            </a:pPr>
            <a:r>
              <a:rPr lang="en-US" sz="3802" spc="372">
                <a:solidFill>
                  <a:srgbClr val="000000"/>
                </a:solidFill>
                <a:latin typeface="Oswald"/>
              </a:rPr>
              <a:t>STRATEGY N°3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par>
                                <p:cTn id="18" presetID="22" presetClass="entr" presetSubtype="4"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down)">
                                      <p:cBhvr>
                                        <p:cTn id="23" dur="500"/>
                                        <p:tgtEl>
                                          <p:spTgt spid="29"/>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down)">
                                      <p:cBhvr>
                                        <p:cTn id="29" dur="500"/>
                                        <p:tgtEl>
                                          <p:spTgt spid="32"/>
                                        </p:tgtEl>
                                      </p:cBhvr>
                                    </p:animEffect>
                                  </p:childTnLst>
                                </p:cTn>
                              </p:par>
                              <p:par>
                                <p:cTn id="30" presetID="2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down)">
                                      <p:cBhvr>
                                        <p:cTn id="37" dur="500"/>
                                        <p:tgtEl>
                                          <p:spTgt spid="30"/>
                                        </p:tgtEl>
                                      </p:cBhvr>
                                    </p:animEffect>
                                  </p:childTnLst>
                                </p:cTn>
                              </p:par>
                              <p:par>
                                <p:cTn id="38" presetID="22" presetClass="entr" presetSubtype="4"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down)">
                                      <p:cBhvr>
                                        <p:cTn id="43" dur="500"/>
                                        <p:tgtEl>
                                          <p:spTgt spid="9"/>
                                        </p:tgtEl>
                                      </p:cBhvr>
                                    </p:animEffect>
                                  </p:childTnLst>
                                </p:cTn>
                              </p:par>
                              <p:par>
                                <p:cTn id="44" presetID="22" presetClass="entr" presetSubtype="4"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00"/>
                                        <p:tgtEl>
                                          <p:spTgt spid="8"/>
                                        </p:tgtEl>
                                      </p:cBhvr>
                                    </p:animEffect>
                                  </p:childTnLst>
                                </p:cTn>
                              </p:par>
                              <p:par>
                                <p:cTn id="47" presetID="22" presetClass="entr" presetSubtype="4"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500"/>
                                        <p:tgtEl>
                                          <p:spTgt spid="19"/>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down)">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par>
                                <p:cTn id="58" presetID="22" presetClass="entr" presetSubtype="4"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par>
                                <p:cTn id="61" presetID="22" presetClass="entr" presetSubtype="4" fill="hold"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down)">
                                      <p:cBhvr>
                                        <p:cTn id="63" dur="500"/>
                                        <p:tgtEl>
                                          <p:spTgt spid="5"/>
                                        </p:tgtEl>
                                      </p:cBhvr>
                                    </p:animEffect>
                                  </p:childTnLst>
                                </p:cTn>
                              </p:par>
                              <p:par>
                                <p:cTn id="64" presetID="22" presetClass="entr" presetSubtype="4" fill="hold"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wipe(down)">
                                      <p:cBhvr>
                                        <p:cTn id="66" dur="500"/>
                                        <p:tgtEl>
                                          <p:spTgt spid="4"/>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wipe(down)">
                                      <p:cBhvr>
                                        <p:cTn id="69" dur="500"/>
                                        <p:tgtEl>
                                          <p:spTgt spid="34"/>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57863">
            <a:off x="-571305" y="6150994"/>
            <a:ext cx="21273218" cy="9128145"/>
          </a:xfrm>
          <a:prstGeom prst="rect">
            <a:avLst/>
          </a:prstGeom>
        </p:spPr>
      </p:pic>
      <p:pic>
        <p:nvPicPr>
          <p:cNvPr id="4" name="Picture 4"/>
          <p:cNvPicPr>
            <a:picLocks noChangeAspect="1"/>
          </p:cNvPicPr>
          <p:nvPr/>
        </p:nvPicPr>
        <p:blipFill>
          <a:blip r:embed="rId5"/>
          <a:srcRect t="46379"/>
          <a:stretch>
            <a:fillRect/>
          </a:stretch>
        </p:blipFill>
        <p:spPr>
          <a:xfrm>
            <a:off x="12645945" y="8679647"/>
            <a:ext cx="5146286" cy="544996"/>
          </a:xfrm>
          <a:prstGeom prst="rect">
            <a:avLst/>
          </a:prstGeom>
        </p:spPr>
      </p:pic>
      <p:grpSp>
        <p:nvGrpSpPr>
          <p:cNvPr id="5" name="Group 5"/>
          <p:cNvGrpSpPr/>
          <p:nvPr/>
        </p:nvGrpSpPr>
        <p:grpSpPr>
          <a:xfrm>
            <a:off x="12664449" y="3583911"/>
            <a:ext cx="5127782" cy="5095735"/>
            <a:chOff x="0" y="0"/>
            <a:chExt cx="1279723" cy="1271725"/>
          </a:xfrm>
        </p:grpSpPr>
        <p:sp>
          <p:nvSpPr>
            <p:cNvPr id="6" name="Freeform 6"/>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7" name="TextBox 7"/>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8" name="Picture 8"/>
          <p:cNvPicPr>
            <a:picLocks noChangeAspect="1"/>
          </p:cNvPicPr>
          <p:nvPr/>
        </p:nvPicPr>
        <p:blipFill>
          <a:blip r:embed="rId5"/>
          <a:srcRect t="46379"/>
          <a:stretch>
            <a:fillRect/>
          </a:stretch>
        </p:blipFill>
        <p:spPr>
          <a:xfrm>
            <a:off x="6655291" y="8679647"/>
            <a:ext cx="5146286" cy="544996"/>
          </a:xfrm>
          <a:prstGeom prst="rect">
            <a:avLst/>
          </a:prstGeom>
        </p:spPr>
      </p:pic>
      <p:grpSp>
        <p:nvGrpSpPr>
          <p:cNvPr id="9" name="Group 9"/>
          <p:cNvGrpSpPr/>
          <p:nvPr/>
        </p:nvGrpSpPr>
        <p:grpSpPr>
          <a:xfrm>
            <a:off x="6673795" y="3583911"/>
            <a:ext cx="5127782" cy="5095735"/>
            <a:chOff x="0" y="0"/>
            <a:chExt cx="1279723" cy="1271725"/>
          </a:xfrm>
        </p:grpSpPr>
        <p:sp>
          <p:nvSpPr>
            <p:cNvPr id="10" name="Freeform 10"/>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12" name="Picture 12"/>
          <p:cNvPicPr>
            <a:picLocks noChangeAspect="1"/>
          </p:cNvPicPr>
          <p:nvPr/>
        </p:nvPicPr>
        <p:blipFill>
          <a:blip r:embed="rId5"/>
          <a:srcRect t="46379"/>
          <a:stretch>
            <a:fillRect/>
          </a:stretch>
        </p:blipFill>
        <p:spPr>
          <a:xfrm>
            <a:off x="610760" y="8749392"/>
            <a:ext cx="5202606" cy="550960"/>
          </a:xfrm>
          <a:prstGeom prst="rect">
            <a:avLst/>
          </a:prstGeom>
        </p:spPr>
      </p:pic>
      <p:grpSp>
        <p:nvGrpSpPr>
          <p:cNvPr id="13" name="Group 13"/>
          <p:cNvGrpSpPr/>
          <p:nvPr/>
        </p:nvGrpSpPr>
        <p:grpSpPr>
          <a:xfrm>
            <a:off x="629466" y="3597890"/>
            <a:ext cx="5183900" cy="5151502"/>
            <a:chOff x="0" y="0"/>
            <a:chExt cx="1279723" cy="1271725"/>
          </a:xfrm>
        </p:grpSpPr>
        <p:sp>
          <p:nvSpPr>
            <p:cNvPr id="14" name="Freeform 14"/>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5" name="TextBox 15"/>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6" name="Group 16"/>
          <p:cNvGrpSpPr/>
          <p:nvPr/>
        </p:nvGrpSpPr>
        <p:grpSpPr>
          <a:xfrm>
            <a:off x="1930118" y="2306592"/>
            <a:ext cx="2582597" cy="2582597"/>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9" name="Group 19"/>
          <p:cNvGrpSpPr/>
          <p:nvPr/>
        </p:nvGrpSpPr>
        <p:grpSpPr>
          <a:xfrm>
            <a:off x="7951115" y="2306592"/>
            <a:ext cx="2554639" cy="2554639"/>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2" name="Group 22"/>
          <p:cNvGrpSpPr/>
          <p:nvPr/>
        </p:nvGrpSpPr>
        <p:grpSpPr>
          <a:xfrm>
            <a:off x="13952704" y="2306592"/>
            <a:ext cx="2554639" cy="2554639"/>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id="24" name="TextBox 24"/>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25" name="Picture 2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632274" y="2506470"/>
            <a:ext cx="1159578" cy="1265413"/>
          </a:xfrm>
          <a:prstGeom prst="rect">
            <a:avLst/>
          </a:prstGeom>
        </p:spPr>
      </p:pic>
      <p:pic>
        <p:nvPicPr>
          <p:cNvPr id="26" name="Picture 2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8681" y="2506470"/>
            <a:ext cx="1199004" cy="1439852"/>
          </a:xfrm>
          <a:prstGeom prst="rect">
            <a:avLst/>
          </a:prstGeom>
        </p:spPr>
      </p:pic>
      <p:pic>
        <p:nvPicPr>
          <p:cNvPr id="27" name="Picture 2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620977" y="2613890"/>
            <a:ext cx="1225013" cy="1225013"/>
          </a:xfrm>
          <a:prstGeom prst="rect">
            <a:avLst/>
          </a:prstGeom>
        </p:spPr>
      </p:pic>
      <p:sp>
        <p:nvSpPr>
          <p:cNvPr id="28" name="TextBox 28"/>
          <p:cNvSpPr txBox="1"/>
          <p:nvPr/>
        </p:nvSpPr>
        <p:spPr>
          <a:xfrm>
            <a:off x="2335030" y="264781"/>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RECOMMENDATIONS</a:t>
            </a:r>
          </a:p>
        </p:txBody>
      </p:sp>
      <p:sp>
        <p:nvSpPr>
          <p:cNvPr id="29" name="TextBox 29"/>
          <p:cNvSpPr txBox="1"/>
          <p:nvPr/>
        </p:nvSpPr>
        <p:spPr>
          <a:xfrm>
            <a:off x="938345" y="4381483"/>
            <a:ext cx="4566143" cy="3412600"/>
          </a:xfrm>
          <a:prstGeom prst="rect">
            <a:avLst/>
          </a:prstGeom>
        </p:spPr>
        <p:txBody>
          <a:bodyPr lIns="0" tIns="0" rIns="0" bIns="0" rtlCol="0" anchor="t">
            <a:spAutoFit/>
          </a:bodyPr>
          <a:lstStyle/>
          <a:p>
            <a:pPr algn="ctr">
              <a:lnSpc>
                <a:spcPts val="3064"/>
              </a:lnSpc>
            </a:pPr>
            <a:r>
              <a:rPr lang="en-US" sz="2220" spc="217">
                <a:solidFill>
                  <a:srgbClr val="FFFBFB"/>
                </a:solidFill>
                <a:latin typeface="DM Sans"/>
              </a:rPr>
              <a:t>Focus on the top-4 products of the shop as they generate more than half of the revenue. Make</a:t>
            </a:r>
          </a:p>
          <a:p>
            <a:pPr algn="ctr">
              <a:lnSpc>
                <a:spcPts val="3064"/>
              </a:lnSpc>
            </a:pPr>
            <a:r>
              <a:rPr lang="en-US" sz="2220" spc="217">
                <a:solidFill>
                  <a:srgbClr val="FFFBFB"/>
                </a:solidFill>
                <a:latin typeface="DM Sans"/>
              </a:rPr>
              <a:t>sure that the inventory of these products is always well-stocked to avoid running out of stock</a:t>
            </a:r>
          </a:p>
          <a:p>
            <a:pPr algn="ctr">
              <a:lnSpc>
                <a:spcPts val="3064"/>
              </a:lnSpc>
            </a:pPr>
            <a:r>
              <a:rPr lang="en-US" sz="2220" spc="217">
                <a:solidFill>
                  <a:srgbClr val="FFFBFB"/>
                </a:solidFill>
                <a:latin typeface="DM Sans"/>
              </a:rPr>
              <a:t>during peak sales periods</a:t>
            </a:r>
          </a:p>
        </p:txBody>
      </p:sp>
      <p:sp>
        <p:nvSpPr>
          <p:cNvPr id="30" name="TextBox 30"/>
          <p:cNvSpPr txBox="1"/>
          <p:nvPr/>
        </p:nvSpPr>
        <p:spPr>
          <a:xfrm>
            <a:off x="6909542" y="4371958"/>
            <a:ext cx="4637282" cy="3417385"/>
          </a:xfrm>
          <a:prstGeom prst="rect">
            <a:avLst/>
          </a:prstGeom>
        </p:spPr>
        <p:txBody>
          <a:bodyPr lIns="0" tIns="0" rIns="0" bIns="0" rtlCol="0" anchor="t">
            <a:spAutoFit/>
          </a:bodyPr>
          <a:lstStyle/>
          <a:p>
            <a:pPr algn="ctr">
              <a:lnSpc>
                <a:spcPts val="3057"/>
              </a:lnSpc>
            </a:pPr>
            <a:r>
              <a:rPr lang="en-US" sz="2215" spc="217">
                <a:solidFill>
                  <a:srgbClr val="FFFBFB"/>
                </a:solidFill>
                <a:latin typeface="DM Sans"/>
              </a:rPr>
              <a:t>To avoid the dip in the revenue which was observed from December to January, adjustments</a:t>
            </a:r>
          </a:p>
          <a:p>
            <a:pPr algn="ctr">
              <a:lnSpc>
                <a:spcPts val="3057"/>
              </a:lnSpc>
            </a:pPr>
            <a:r>
              <a:rPr lang="en-US" sz="2215" spc="217">
                <a:solidFill>
                  <a:srgbClr val="FFFBFB"/>
                </a:solidFill>
                <a:latin typeface="DM Sans"/>
              </a:rPr>
              <a:t>need to be made in the inventory or marketing strategies accordingly to prevent further losses</a:t>
            </a:r>
          </a:p>
          <a:p>
            <a:pPr algn="ctr">
              <a:lnSpc>
                <a:spcPts val="3057"/>
              </a:lnSpc>
            </a:pPr>
            <a:r>
              <a:rPr lang="en-US" sz="2215" spc="217">
                <a:solidFill>
                  <a:srgbClr val="FFFBFB"/>
                </a:solidFill>
                <a:latin typeface="DM Sans"/>
              </a:rPr>
              <a:t>during these periods.</a:t>
            </a:r>
          </a:p>
        </p:txBody>
      </p:sp>
      <p:sp>
        <p:nvSpPr>
          <p:cNvPr id="31" name="TextBox 31"/>
          <p:cNvSpPr txBox="1"/>
          <p:nvPr/>
        </p:nvSpPr>
        <p:spPr>
          <a:xfrm>
            <a:off x="1346765" y="8941487"/>
            <a:ext cx="3749301" cy="651056"/>
          </a:xfrm>
          <a:prstGeom prst="rect">
            <a:avLst/>
          </a:prstGeom>
        </p:spPr>
        <p:txBody>
          <a:bodyPr lIns="0" tIns="0" rIns="0" bIns="0" rtlCol="0" anchor="t">
            <a:spAutoFit/>
          </a:bodyPr>
          <a:lstStyle/>
          <a:p>
            <a:pPr marL="0" lvl="0" indent="0" algn="ctr">
              <a:lnSpc>
                <a:spcPts val="5304"/>
              </a:lnSpc>
              <a:spcBef>
                <a:spcPct val="0"/>
              </a:spcBef>
            </a:pPr>
            <a:r>
              <a:rPr lang="en-US" sz="3843" spc="376">
                <a:solidFill>
                  <a:srgbClr val="000000"/>
                </a:solidFill>
                <a:latin typeface="Oswald"/>
              </a:rPr>
              <a:t>STRATEGY N°4</a:t>
            </a:r>
          </a:p>
        </p:txBody>
      </p:sp>
      <p:sp>
        <p:nvSpPr>
          <p:cNvPr id="32" name="TextBox 32"/>
          <p:cNvSpPr txBox="1"/>
          <p:nvPr/>
        </p:nvSpPr>
        <p:spPr>
          <a:xfrm>
            <a:off x="7289643" y="8958197"/>
            <a:ext cx="3708714" cy="644730"/>
          </a:xfrm>
          <a:prstGeom prst="rect">
            <a:avLst/>
          </a:prstGeom>
        </p:spPr>
        <p:txBody>
          <a:bodyPr lIns="0" tIns="0" rIns="0" bIns="0" rtlCol="0" anchor="t">
            <a:spAutoFit/>
          </a:bodyPr>
          <a:lstStyle/>
          <a:p>
            <a:pPr marL="0" lvl="0" indent="0" algn="ctr">
              <a:lnSpc>
                <a:spcPts val="5247"/>
              </a:lnSpc>
              <a:spcBef>
                <a:spcPct val="0"/>
              </a:spcBef>
            </a:pPr>
            <a:r>
              <a:rPr lang="en-US" sz="3802" spc="372">
                <a:solidFill>
                  <a:srgbClr val="000000"/>
                </a:solidFill>
                <a:latin typeface="Oswald"/>
              </a:rPr>
              <a:t>STRATEGY N°5</a:t>
            </a:r>
          </a:p>
        </p:txBody>
      </p:sp>
      <p:sp>
        <p:nvSpPr>
          <p:cNvPr id="33" name="TextBox 33"/>
          <p:cNvSpPr txBox="1"/>
          <p:nvPr/>
        </p:nvSpPr>
        <p:spPr>
          <a:xfrm>
            <a:off x="13375667" y="8941487"/>
            <a:ext cx="3708714" cy="644730"/>
          </a:xfrm>
          <a:prstGeom prst="rect">
            <a:avLst/>
          </a:prstGeom>
        </p:spPr>
        <p:txBody>
          <a:bodyPr lIns="0" tIns="0" rIns="0" bIns="0" rtlCol="0" anchor="t">
            <a:spAutoFit/>
          </a:bodyPr>
          <a:lstStyle/>
          <a:p>
            <a:pPr marL="0" lvl="0" indent="0" algn="ctr">
              <a:lnSpc>
                <a:spcPts val="5247"/>
              </a:lnSpc>
              <a:spcBef>
                <a:spcPct val="0"/>
              </a:spcBef>
            </a:pPr>
            <a:r>
              <a:rPr lang="en-US" sz="3802" spc="372">
                <a:solidFill>
                  <a:srgbClr val="000000"/>
                </a:solidFill>
                <a:latin typeface="Oswald"/>
              </a:rPr>
              <a:t>STRATEGY N°6</a:t>
            </a:r>
          </a:p>
        </p:txBody>
      </p:sp>
      <p:sp>
        <p:nvSpPr>
          <p:cNvPr id="34" name="TextBox 34"/>
          <p:cNvSpPr txBox="1"/>
          <p:nvPr/>
        </p:nvSpPr>
        <p:spPr>
          <a:xfrm>
            <a:off x="13010845" y="4135480"/>
            <a:ext cx="4416486" cy="4178351"/>
          </a:xfrm>
          <a:prstGeom prst="rect">
            <a:avLst/>
          </a:prstGeom>
        </p:spPr>
        <p:txBody>
          <a:bodyPr lIns="0" tIns="0" rIns="0" bIns="0" rtlCol="0" anchor="t">
            <a:spAutoFit/>
          </a:bodyPr>
          <a:lstStyle/>
          <a:p>
            <a:pPr algn="ctr">
              <a:lnSpc>
                <a:spcPts val="3063"/>
              </a:lnSpc>
            </a:pPr>
            <a:r>
              <a:rPr lang="en-US" sz="2220" spc="217">
                <a:solidFill>
                  <a:srgbClr val="FFFBFB"/>
                </a:solidFill>
                <a:latin typeface="DM Sans"/>
              </a:rPr>
              <a:t>Plan marketing campaigns and offer discounts during the period of February and March to attract</a:t>
            </a:r>
          </a:p>
          <a:p>
            <a:pPr algn="ctr">
              <a:lnSpc>
                <a:spcPts val="3063"/>
              </a:lnSpc>
            </a:pPr>
            <a:r>
              <a:rPr lang="en-US" sz="2220" spc="217">
                <a:solidFill>
                  <a:srgbClr val="FFFBFB"/>
                </a:solidFill>
                <a:latin typeface="DM Sans"/>
              </a:rPr>
              <a:t>more customers and increase revenue. This can be done by bundling cheaper items such as ‘Test</a:t>
            </a:r>
          </a:p>
          <a:p>
            <a:pPr algn="ctr">
              <a:lnSpc>
                <a:spcPts val="3063"/>
              </a:lnSpc>
            </a:pPr>
            <a:r>
              <a:rPr lang="en-US" sz="2220" spc="217">
                <a:solidFill>
                  <a:srgbClr val="FFFBFB"/>
                </a:solidFill>
                <a:latin typeface="DM Sans"/>
              </a:rPr>
              <a:t>Notebooks’, ‘Pens’ and ‘Pencils’ with the purchase of other products.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500"/>
                                        <p:tgtEl>
                                          <p:spTgt spid="29"/>
                                        </p:tgtEl>
                                      </p:cBhvr>
                                    </p:animEffect>
                                  </p:childTnLst>
                                </p:cTn>
                              </p:par>
                              <p:par>
                                <p:cTn id="17" presetID="2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down)">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par>
                                <p:cTn id="28" presetID="2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par>
                                <p:cTn id="31" presetID="22" presetClass="entr" presetSubtype="4"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down)">
                                      <p:cBhvr>
                                        <p:cTn id="36" dur="500"/>
                                        <p:tgtEl>
                                          <p:spTgt spid="30"/>
                                        </p:tgtEl>
                                      </p:cBhvr>
                                    </p:animEffect>
                                  </p:childTnLst>
                                </p:cTn>
                              </p:par>
                              <p:par>
                                <p:cTn id="37" presetID="2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down)">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500"/>
                                        <p:tgtEl>
                                          <p:spTgt spid="22"/>
                                        </p:tgtEl>
                                      </p:cBhvr>
                                    </p:animEffect>
                                  </p:childTnLst>
                                </p:cTn>
                              </p:par>
                              <p:par>
                                <p:cTn id="48" presetID="22" presetClass="entr" presetSubtype="4"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par>
                                <p:cTn id="51" presetID="22" presetClass="entr" presetSubtype="4" fill="hold" nodeType="with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down)">
                                      <p:cBhvr>
                                        <p:cTn id="53" dur="500"/>
                                        <p:tgtEl>
                                          <p:spTgt spid="5"/>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down)">
                                      <p:cBhvr>
                                        <p:cTn id="56" dur="500"/>
                                        <p:tgtEl>
                                          <p:spTgt spid="34"/>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down)">
                                      <p:cBhvr>
                                        <p:cTn id="59" dur="500"/>
                                        <p:tgtEl>
                                          <p:spTgt spid="33"/>
                                        </p:tgtEl>
                                      </p:cBhvr>
                                    </p:animEffect>
                                  </p:childTnLst>
                                </p:cTn>
                              </p:par>
                              <p:par>
                                <p:cTn id="60" presetID="22" presetClass="entr" presetSubtype="4" fill="hold" nodeType="with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wipe(down)">
                                      <p:cBhvr>
                                        <p:cTn id="6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1609" t="19593" b="39386"/>
          <a:stretch/>
        </p:blipFill>
        <p:spPr>
          <a:xfrm rot="-10580377">
            <a:off x="9266419" y="-73437"/>
            <a:ext cx="9227785" cy="10117257"/>
          </a:xfrm>
          <a:prstGeom prst="rect">
            <a:avLst/>
          </a:prstGeom>
        </p:spPr>
      </p:pic>
      <p:sp>
        <p:nvSpPr>
          <p:cNvPr id="4" name="TextBox 4"/>
          <p:cNvSpPr txBox="1"/>
          <p:nvPr/>
        </p:nvSpPr>
        <p:spPr>
          <a:xfrm>
            <a:off x="1191068" y="1122119"/>
            <a:ext cx="10078241" cy="6637852"/>
          </a:xfrm>
          <a:prstGeom prst="rect">
            <a:avLst/>
          </a:prstGeom>
        </p:spPr>
        <p:txBody>
          <a:bodyPr lIns="0" tIns="0" rIns="0" bIns="0" rtlCol="0" anchor="t">
            <a:spAutoFit/>
          </a:bodyPr>
          <a:lstStyle/>
          <a:p>
            <a:pPr marL="0" lvl="0" indent="0">
              <a:lnSpc>
                <a:spcPts val="26606"/>
              </a:lnSpc>
              <a:spcBef>
                <a:spcPct val="0"/>
              </a:spcBef>
            </a:pPr>
            <a:r>
              <a:rPr lang="en-US" sz="19279" spc="1889" dirty="0">
                <a:solidFill>
                  <a:srgbClr val="231F20"/>
                </a:solidFill>
                <a:latin typeface="Oswald Bold"/>
              </a:rPr>
              <a:t>THANK YOU</a:t>
            </a:r>
          </a:p>
        </p:txBody>
      </p:sp>
      <p:pic>
        <p:nvPicPr>
          <p:cNvPr id="5" name="Picture 5"/>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35804" b="21140"/>
          <a:stretch/>
        </p:blipFill>
        <p:spPr>
          <a:xfrm flipH="1">
            <a:off x="-2" y="7476061"/>
            <a:ext cx="7627441" cy="28109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14748"/>
            <a:ext cx="18288000" cy="10287000"/>
          </a:xfrm>
          <a:prstGeom prst="rect">
            <a:avLst/>
          </a:prstGeom>
        </p:spPr>
      </p:pic>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348904" y="6065849"/>
            <a:ext cx="9779373" cy="906949"/>
            <a:chOff x="0" y="0"/>
            <a:chExt cx="2303549" cy="213633"/>
          </a:xfrm>
        </p:grpSpPr>
        <p:sp>
          <p:nvSpPr>
            <p:cNvPr id="7" name="Freeform 7"/>
            <p:cNvSpPr/>
            <p:nvPr/>
          </p:nvSpPr>
          <p:spPr>
            <a:xfrm>
              <a:off x="0" y="0"/>
              <a:ext cx="2303549" cy="213633"/>
            </a:xfrm>
            <a:custGeom>
              <a:avLst/>
              <a:gdLst/>
              <a:ahLst/>
              <a:cxnLst/>
              <a:rect l="l" t="t" r="r" b="b"/>
              <a:pathLst>
                <a:path w="2303549" h="213633">
                  <a:moveTo>
                    <a:pt x="0" y="0"/>
                  </a:moveTo>
                  <a:lnTo>
                    <a:pt x="2303549" y="0"/>
                  </a:lnTo>
                  <a:lnTo>
                    <a:pt x="2303549" y="213633"/>
                  </a:lnTo>
                  <a:lnTo>
                    <a:pt x="0" y="213633"/>
                  </a:lnTo>
                  <a:close/>
                </a:path>
              </a:pathLst>
            </a:custGeom>
            <a:solidFill>
              <a:srgbClr val="000000">
                <a:alpha val="0"/>
              </a:srgbClr>
            </a:solidFill>
            <a:ln w="38100">
              <a:solidFill>
                <a:srgbClr val="000000"/>
              </a:solidFill>
            </a:ln>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0" name="Picture 10"/>
          <p:cNvPicPr>
            <a:picLocks noChangeAspect="1"/>
          </p:cNvPicPr>
          <p:nvPr/>
        </p:nvPicPr>
        <p:blipFill>
          <a:blip r:embed="rId3"/>
          <a:srcRect/>
          <a:stretch>
            <a:fillRect/>
          </a:stretch>
        </p:blipFill>
        <p:spPr>
          <a:xfrm>
            <a:off x="10543173" y="637903"/>
            <a:ext cx="6801773" cy="9011193"/>
          </a:xfrm>
          <a:prstGeom prst="rect">
            <a:avLst/>
          </a:prstGeom>
        </p:spPr>
      </p:pic>
      <p:sp>
        <p:nvSpPr>
          <p:cNvPr id="11" name="TextBox 11"/>
          <p:cNvSpPr txBox="1"/>
          <p:nvPr/>
        </p:nvSpPr>
        <p:spPr>
          <a:xfrm>
            <a:off x="542081" y="100905"/>
            <a:ext cx="9223689" cy="1190647"/>
          </a:xfrm>
          <a:prstGeom prst="rect">
            <a:avLst/>
          </a:prstGeom>
        </p:spPr>
        <p:txBody>
          <a:bodyPr lIns="0" tIns="0" rIns="0" bIns="0" rtlCol="0" anchor="t">
            <a:spAutoFit/>
          </a:bodyPr>
          <a:lstStyle/>
          <a:p>
            <a:pPr>
              <a:lnSpc>
                <a:spcPts val="9773"/>
              </a:lnSpc>
            </a:pPr>
            <a:r>
              <a:rPr lang="en-US" sz="7082" spc="694" dirty="0">
                <a:solidFill>
                  <a:srgbClr val="231F20"/>
                </a:solidFill>
                <a:latin typeface="Oswald Bold"/>
              </a:rPr>
              <a:t>ABOUT THE PROJECT</a:t>
            </a:r>
          </a:p>
        </p:txBody>
      </p:sp>
      <p:grpSp>
        <p:nvGrpSpPr>
          <p:cNvPr id="12" name="Group 12"/>
          <p:cNvGrpSpPr/>
          <p:nvPr/>
        </p:nvGrpSpPr>
        <p:grpSpPr>
          <a:xfrm>
            <a:off x="348904" y="1521074"/>
            <a:ext cx="9752965" cy="2483584"/>
            <a:chOff x="0" y="0"/>
            <a:chExt cx="13003953" cy="3311445"/>
          </a:xfrm>
        </p:grpSpPr>
        <p:pic>
          <p:nvPicPr>
            <p:cNvPr id="13" name="Picture 13"/>
            <p:cNvPicPr>
              <a:picLocks noChangeAspect="1"/>
            </p:cNvPicPr>
            <p:nvPr/>
          </p:nvPicPr>
          <p:blipFill>
            <a:blip r:embed="rId4"/>
            <a:srcRect t="46379"/>
            <a:stretch>
              <a:fillRect/>
            </a:stretch>
          </p:blipFill>
          <p:spPr>
            <a:xfrm>
              <a:off x="0" y="1934315"/>
              <a:ext cx="13003953" cy="1377130"/>
            </a:xfrm>
            <a:prstGeom prst="rect">
              <a:avLst/>
            </a:prstGeom>
          </p:spPr>
        </p:pic>
        <p:grpSp>
          <p:nvGrpSpPr>
            <p:cNvPr id="14" name="Group 14"/>
            <p:cNvGrpSpPr/>
            <p:nvPr/>
          </p:nvGrpSpPr>
          <p:grpSpPr>
            <a:xfrm>
              <a:off x="0" y="0"/>
              <a:ext cx="12813391" cy="2598665"/>
              <a:chOff x="0" y="0"/>
              <a:chExt cx="3682024" cy="746746"/>
            </a:xfrm>
          </p:grpSpPr>
          <p:sp>
            <p:nvSpPr>
              <p:cNvPr id="15" name="Freeform 15"/>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6" name="TextBox 1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7" name="Picture 1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42725" y="369354"/>
              <a:ext cx="1542198" cy="1564961"/>
            </a:xfrm>
            <a:prstGeom prst="rect">
              <a:avLst/>
            </a:prstGeom>
          </p:spPr>
        </p:pic>
        <p:sp>
          <p:nvSpPr>
            <p:cNvPr id="18" name="TextBox 18"/>
            <p:cNvSpPr txBox="1"/>
            <p:nvPr/>
          </p:nvSpPr>
          <p:spPr>
            <a:xfrm>
              <a:off x="2355610" y="320461"/>
              <a:ext cx="9509575" cy="2037003"/>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DM Sans"/>
                </a:rPr>
                <a:t>A stationery firm namely '</a:t>
              </a:r>
              <a:r>
                <a:rPr lang="en-US" sz="2210" spc="216" dirty="0" err="1">
                  <a:solidFill>
                    <a:srgbClr val="231F20"/>
                  </a:solidFill>
                  <a:latin typeface="DM Sans"/>
                </a:rPr>
                <a:t>Sarvjot</a:t>
              </a:r>
              <a:r>
                <a:rPr lang="en-US" sz="2210" spc="216" dirty="0">
                  <a:solidFill>
                    <a:srgbClr val="231F20"/>
                  </a:solidFill>
                  <a:latin typeface="DM Sans"/>
                </a:rPr>
                <a:t> Communications' was chosen for the data analysis purpose. 12-week data was collected, processed and analyzed. </a:t>
              </a:r>
            </a:p>
          </p:txBody>
        </p:sp>
      </p:grpSp>
      <p:grpSp>
        <p:nvGrpSpPr>
          <p:cNvPr id="19" name="Group 19"/>
          <p:cNvGrpSpPr/>
          <p:nvPr/>
        </p:nvGrpSpPr>
        <p:grpSpPr>
          <a:xfrm>
            <a:off x="277443" y="3640600"/>
            <a:ext cx="9752965" cy="2465422"/>
            <a:chOff x="0" y="0"/>
            <a:chExt cx="13003953" cy="3287229"/>
          </a:xfrm>
        </p:grpSpPr>
        <p:pic>
          <p:nvPicPr>
            <p:cNvPr id="20" name="Picture 20"/>
            <p:cNvPicPr>
              <a:picLocks noChangeAspect="1"/>
            </p:cNvPicPr>
            <p:nvPr/>
          </p:nvPicPr>
          <p:blipFill>
            <a:blip r:embed="rId4"/>
            <a:srcRect t="46379"/>
            <a:stretch>
              <a:fillRect/>
            </a:stretch>
          </p:blipFill>
          <p:spPr>
            <a:xfrm>
              <a:off x="0" y="1910100"/>
              <a:ext cx="13003953" cy="1377130"/>
            </a:xfrm>
            <a:prstGeom prst="rect">
              <a:avLst/>
            </a:prstGeom>
          </p:spPr>
        </p:pic>
        <p:grpSp>
          <p:nvGrpSpPr>
            <p:cNvPr id="21" name="Group 21"/>
            <p:cNvGrpSpPr/>
            <p:nvPr/>
          </p:nvGrpSpPr>
          <p:grpSpPr>
            <a:xfrm>
              <a:off x="95281" y="0"/>
              <a:ext cx="12813391" cy="2598665"/>
              <a:chOff x="0" y="0"/>
              <a:chExt cx="3682024" cy="746746"/>
            </a:xfrm>
          </p:grpSpPr>
          <p:sp>
            <p:nvSpPr>
              <p:cNvPr id="22" name="Freeform 22"/>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01425" y="513503"/>
              <a:ext cx="1545940" cy="1571658"/>
            </a:xfrm>
            <a:prstGeom prst="rect">
              <a:avLst/>
            </a:prstGeom>
          </p:spPr>
        </p:pic>
        <p:sp>
          <p:nvSpPr>
            <p:cNvPr id="25" name="TextBox 25"/>
            <p:cNvSpPr txBox="1"/>
            <p:nvPr/>
          </p:nvSpPr>
          <p:spPr>
            <a:xfrm>
              <a:off x="2450891" y="320461"/>
              <a:ext cx="9509575" cy="2037003"/>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DM Sans"/>
                </a:rPr>
                <a:t>Objective of the project was to identify the business problems and find a way out to solve those problems to help the shop owner run the business in a better way.</a:t>
              </a:r>
            </a:p>
          </p:txBody>
        </p:sp>
      </p:grpSp>
      <p:sp>
        <p:nvSpPr>
          <p:cNvPr id="26" name="TextBox 26"/>
          <p:cNvSpPr txBox="1"/>
          <p:nvPr/>
        </p:nvSpPr>
        <p:spPr>
          <a:xfrm>
            <a:off x="483726" y="6116034"/>
            <a:ext cx="9416866" cy="730378"/>
          </a:xfrm>
          <a:prstGeom prst="rect">
            <a:avLst/>
          </a:prstGeom>
        </p:spPr>
        <p:txBody>
          <a:bodyPr lIns="0" tIns="0" rIns="0" bIns="0" rtlCol="0" anchor="t">
            <a:spAutoFit/>
          </a:bodyPr>
          <a:lstStyle/>
          <a:p>
            <a:pPr algn="ctr">
              <a:lnSpc>
                <a:spcPts val="5933"/>
              </a:lnSpc>
            </a:pPr>
            <a:r>
              <a:rPr lang="en-US" sz="4299" spc="227" dirty="0">
                <a:solidFill>
                  <a:srgbClr val="231F20"/>
                </a:solidFill>
                <a:latin typeface="Oswald Bold"/>
              </a:rPr>
              <a:t>PROBLEM STATEMENTS</a:t>
            </a:r>
          </a:p>
        </p:txBody>
      </p:sp>
      <p:grpSp>
        <p:nvGrpSpPr>
          <p:cNvPr id="27" name="Group 27"/>
          <p:cNvGrpSpPr/>
          <p:nvPr/>
        </p:nvGrpSpPr>
        <p:grpSpPr>
          <a:xfrm>
            <a:off x="277443" y="7201397"/>
            <a:ext cx="2489704" cy="647719"/>
            <a:chOff x="0" y="0"/>
            <a:chExt cx="655724" cy="170593"/>
          </a:xfrm>
        </p:grpSpPr>
        <p:sp>
          <p:nvSpPr>
            <p:cNvPr id="28" name="Freeform 28"/>
            <p:cNvSpPr/>
            <p:nvPr/>
          </p:nvSpPr>
          <p:spPr>
            <a:xfrm>
              <a:off x="0" y="0"/>
              <a:ext cx="655724" cy="170593"/>
            </a:xfrm>
            <a:custGeom>
              <a:avLst/>
              <a:gdLst/>
              <a:ahLst/>
              <a:cxnLst/>
              <a:rect l="l" t="t" r="r" b="b"/>
              <a:pathLst>
                <a:path w="655724" h="170593">
                  <a:moveTo>
                    <a:pt x="0" y="0"/>
                  </a:moveTo>
                  <a:lnTo>
                    <a:pt x="655724" y="0"/>
                  </a:lnTo>
                  <a:lnTo>
                    <a:pt x="655724" y="170593"/>
                  </a:lnTo>
                  <a:lnTo>
                    <a:pt x="0" y="170593"/>
                  </a:lnTo>
                  <a:close/>
                </a:path>
              </a:pathLst>
            </a:custGeom>
            <a:solidFill>
              <a:srgbClr val="1A1A1A"/>
            </a:solidFill>
          </p:spPr>
        </p:sp>
        <p:sp>
          <p:nvSpPr>
            <p:cNvPr id="29" name="TextBox 29"/>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a:rPr>
                <a:t>1</a:t>
              </a:r>
            </a:p>
          </p:txBody>
        </p:sp>
      </p:grpSp>
      <p:sp>
        <p:nvSpPr>
          <p:cNvPr id="30" name="TextBox 30"/>
          <p:cNvSpPr txBox="1"/>
          <p:nvPr/>
        </p:nvSpPr>
        <p:spPr>
          <a:xfrm>
            <a:off x="333993" y="8040448"/>
            <a:ext cx="2433154" cy="1076401"/>
          </a:xfrm>
          <a:prstGeom prst="rect">
            <a:avLst/>
          </a:prstGeom>
        </p:spPr>
        <p:txBody>
          <a:bodyPr lIns="0" tIns="0" rIns="0" bIns="0" rtlCol="0" anchor="t">
            <a:spAutoFit/>
          </a:bodyPr>
          <a:lstStyle/>
          <a:p>
            <a:pPr marL="0" lvl="0" indent="0" algn="ctr">
              <a:lnSpc>
                <a:spcPts val="2870"/>
              </a:lnSpc>
              <a:spcBef>
                <a:spcPct val="0"/>
              </a:spcBef>
            </a:pPr>
            <a:r>
              <a:rPr lang="en-US" sz="2079" spc="203" dirty="0">
                <a:solidFill>
                  <a:srgbClr val="231F20"/>
                </a:solidFill>
                <a:latin typeface="DM Sans"/>
              </a:rPr>
              <a:t>problem of reaching a large customer base.</a:t>
            </a:r>
          </a:p>
        </p:txBody>
      </p:sp>
      <p:grpSp>
        <p:nvGrpSpPr>
          <p:cNvPr id="31" name="Group 31"/>
          <p:cNvGrpSpPr/>
          <p:nvPr/>
        </p:nvGrpSpPr>
        <p:grpSpPr>
          <a:xfrm>
            <a:off x="3622152" y="7201397"/>
            <a:ext cx="3140015" cy="647719"/>
            <a:chOff x="0" y="0"/>
            <a:chExt cx="827000" cy="170593"/>
          </a:xfrm>
        </p:grpSpPr>
        <p:sp>
          <p:nvSpPr>
            <p:cNvPr id="32" name="Freeform 32"/>
            <p:cNvSpPr/>
            <p:nvPr/>
          </p:nvSpPr>
          <p:spPr>
            <a:xfrm>
              <a:off x="0" y="0"/>
              <a:ext cx="827000" cy="170593"/>
            </a:xfrm>
            <a:custGeom>
              <a:avLst/>
              <a:gdLst/>
              <a:ahLst/>
              <a:cxnLst/>
              <a:rect l="l" t="t" r="r" b="b"/>
              <a:pathLst>
                <a:path w="827000" h="170593">
                  <a:moveTo>
                    <a:pt x="0" y="0"/>
                  </a:moveTo>
                  <a:lnTo>
                    <a:pt x="827000" y="0"/>
                  </a:lnTo>
                  <a:lnTo>
                    <a:pt x="827000" y="170593"/>
                  </a:lnTo>
                  <a:lnTo>
                    <a:pt x="0" y="170593"/>
                  </a:lnTo>
                  <a:close/>
                </a:path>
              </a:pathLst>
            </a:custGeom>
            <a:solidFill>
              <a:srgbClr val="1A1A1A"/>
            </a:solidFill>
          </p:spPr>
        </p:sp>
        <p:sp>
          <p:nvSpPr>
            <p:cNvPr id="33" name="TextBox 33"/>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rPr>
                <a:t>2</a:t>
              </a:r>
            </a:p>
          </p:txBody>
        </p:sp>
      </p:grpSp>
      <p:sp>
        <p:nvSpPr>
          <p:cNvPr id="34" name="TextBox 34"/>
          <p:cNvSpPr txBox="1"/>
          <p:nvPr/>
        </p:nvSpPr>
        <p:spPr>
          <a:xfrm>
            <a:off x="3533111" y="8011042"/>
            <a:ext cx="3318098" cy="2162282"/>
          </a:xfrm>
          <a:prstGeom prst="rect">
            <a:avLst/>
          </a:prstGeom>
        </p:spPr>
        <p:txBody>
          <a:bodyPr lIns="0" tIns="0" rIns="0" bIns="0" rtlCol="0" anchor="t">
            <a:spAutoFit/>
          </a:bodyPr>
          <a:lstStyle/>
          <a:p>
            <a:pPr marL="0" lvl="0" indent="0" algn="ctr">
              <a:lnSpc>
                <a:spcPts val="2868"/>
              </a:lnSpc>
              <a:spcBef>
                <a:spcPct val="0"/>
              </a:spcBef>
            </a:pPr>
            <a:r>
              <a:rPr lang="en-US" sz="2078" spc="203" dirty="0">
                <a:solidFill>
                  <a:srgbClr val="231F20"/>
                </a:solidFill>
                <a:latin typeface="DM Sans"/>
              </a:rPr>
              <a:t>facing problems in analyzing time-based stocks leading to overstocking or stock outs at different times</a:t>
            </a:r>
          </a:p>
        </p:txBody>
      </p:sp>
      <p:grpSp>
        <p:nvGrpSpPr>
          <p:cNvPr id="35" name="Group 35"/>
          <p:cNvGrpSpPr/>
          <p:nvPr/>
        </p:nvGrpSpPr>
        <p:grpSpPr>
          <a:xfrm>
            <a:off x="7617172" y="7201397"/>
            <a:ext cx="2567655" cy="647719"/>
            <a:chOff x="0" y="0"/>
            <a:chExt cx="676255" cy="170593"/>
          </a:xfrm>
        </p:grpSpPr>
        <p:sp>
          <p:nvSpPr>
            <p:cNvPr id="36" name="Freeform 36"/>
            <p:cNvSpPr/>
            <p:nvPr/>
          </p:nvSpPr>
          <p:spPr>
            <a:xfrm>
              <a:off x="0" y="0"/>
              <a:ext cx="676255" cy="170593"/>
            </a:xfrm>
            <a:custGeom>
              <a:avLst/>
              <a:gdLst/>
              <a:ahLst/>
              <a:cxnLst/>
              <a:rect l="l" t="t" r="r" b="b"/>
              <a:pathLst>
                <a:path w="676255" h="170593">
                  <a:moveTo>
                    <a:pt x="0" y="0"/>
                  </a:moveTo>
                  <a:lnTo>
                    <a:pt x="676255" y="0"/>
                  </a:lnTo>
                  <a:lnTo>
                    <a:pt x="676255" y="170593"/>
                  </a:lnTo>
                  <a:lnTo>
                    <a:pt x="0" y="170593"/>
                  </a:lnTo>
                  <a:close/>
                </a:path>
              </a:pathLst>
            </a:custGeom>
            <a:solidFill>
              <a:srgbClr val="1A1A1A"/>
            </a:solidFill>
          </p:spPr>
        </p:sp>
        <p:sp>
          <p:nvSpPr>
            <p:cNvPr id="37" name="TextBox 37"/>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rPr>
                <a:t>3</a:t>
              </a:r>
            </a:p>
          </p:txBody>
        </p:sp>
      </p:grpSp>
      <p:sp>
        <p:nvSpPr>
          <p:cNvPr id="38" name="TextBox 38"/>
          <p:cNvSpPr txBox="1"/>
          <p:nvPr/>
        </p:nvSpPr>
        <p:spPr>
          <a:xfrm>
            <a:off x="7617172" y="8040448"/>
            <a:ext cx="2511106" cy="1076401"/>
          </a:xfrm>
          <a:prstGeom prst="rect">
            <a:avLst/>
          </a:prstGeom>
        </p:spPr>
        <p:txBody>
          <a:bodyPr lIns="0" tIns="0" rIns="0" bIns="0" rtlCol="0" anchor="t">
            <a:spAutoFit/>
          </a:bodyPr>
          <a:lstStyle/>
          <a:p>
            <a:pPr marL="0" lvl="0" indent="0" algn="ctr">
              <a:lnSpc>
                <a:spcPts val="2870"/>
              </a:lnSpc>
              <a:spcBef>
                <a:spcPct val="0"/>
              </a:spcBef>
            </a:pPr>
            <a:r>
              <a:rPr lang="en-US" sz="2079" spc="203" dirty="0">
                <a:solidFill>
                  <a:srgbClr val="231F20"/>
                </a:solidFill>
                <a:latin typeface="DM Sans"/>
              </a:rPr>
              <a:t>generation of less revenue by the organization</a:t>
            </a:r>
          </a:p>
        </p:txBody>
      </p:sp>
      <p:sp>
        <p:nvSpPr>
          <p:cNvPr id="43" name="TextBox 42">
            <a:extLst>
              <a:ext uri="{FF2B5EF4-FFF2-40B4-BE49-F238E27FC236}">
                <a16:creationId xmlns:a16="http://schemas.microsoft.com/office/drawing/2014/main" id="{B102402E-9B51-0D99-5631-498E9ADD5C6E}"/>
              </a:ext>
            </a:extLst>
          </p:cNvPr>
          <p:cNvSpPr txBox="1"/>
          <p:nvPr/>
        </p:nvSpPr>
        <p:spPr>
          <a:xfrm flipH="1">
            <a:off x="379294" y="7176220"/>
            <a:ext cx="2172717" cy="646331"/>
          </a:xfrm>
          <a:prstGeom prst="rect">
            <a:avLst/>
          </a:prstGeom>
          <a:noFill/>
        </p:spPr>
        <p:txBody>
          <a:bodyPr wrap="square" rtlCol="0">
            <a:spAutoFit/>
          </a:bodyPr>
          <a:lstStyle/>
          <a:p>
            <a:r>
              <a:rPr lang="en-IN" sz="3600" b="1" dirty="0">
                <a:solidFill>
                  <a:schemeClr val="bg1"/>
                </a:solidFill>
              </a:rPr>
              <a:t>	1</a:t>
            </a:r>
          </a:p>
        </p:txBody>
      </p:sp>
      <p:sp>
        <p:nvSpPr>
          <p:cNvPr id="44" name="TextBox 43">
            <a:extLst>
              <a:ext uri="{FF2B5EF4-FFF2-40B4-BE49-F238E27FC236}">
                <a16:creationId xmlns:a16="http://schemas.microsoft.com/office/drawing/2014/main" id="{BD0C6059-CB51-3754-D635-4AE48CF8EFCB}"/>
              </a:ext>
            </a:extLst>
          </p:cNvPr>
          <p:cNvSpPr txBox="1"/>
          <p:nvPr/>
        </p:nvSpPr>
        <p:spPr>
          <a:xfrm flipH="1">
            <a:off x="4045314" y="7166710"/>
            <a:ext cx="2172717" cy="646331"/>
          </a:xfrm>
          <a:prstGeom prst="rect">
            <a:avLst/>
          </a:prstGeom>
          <a:noFill/>
        </p:spPr>
        <p:txBody>
          <a:bodyPr wrap="square" rtlCol="0">
            <a:spAutoFit/>
          </a:bodyPr>
          <a:lstStyle/>
          <a:p>
            <a:r>
              <a:rPr lang="en-IN" sz="3600" b="1" dirty="0">
                <a:solidFill>
                  <a:schemeClr val="bg1"/>
                </a:solidFill>
              </a:rPr>
              <a:t>	2</a:t>
            </a:r>
          </a:p>
        </p:txBody>
      </p:sp>
      <p:sp>
        <p:nvSpPr>
          <p:cNvPr id="45" name="TextBox 44">
            <a:extLst>
              <a:ext uri="{FF2B5EF4-FFF2-40B4-BE49-F238E27FC236}">
                <a16:creationId xmlns:a16="http://schemas.microsoft.com/office/drawing/2014/main" id="{B3B40C5C-6A87-BD72-2A03-2B57B8628C88}"/>
              </a:ext>
            </a:extLst>
          </p:cNvPr>
          <p:cNvSpPr txBox="1"/>
          <p:nvPr/>
        </p:nvSpPr>
        <p:spPr>
          <a:xfrm flipH="1">
            <a:off x="7848290" y="7183457"/>
            <a:ext cx="2172717" cy="646331"/>
          </a:xfrm>
          <a:prstGeom prst="rect">
            <a:avLst/>
          </a:prstGeom>
          <a:noFill/>
        </p:spPr>
        <p:txBody>
          <a:bodyPr wrap="square" rtlCol="0">
            <a:spAutoFit/>
          </a:bodyPr>
          <a:lstStyle/>
          <a:p>
            <a:r>
              <a:rPr lang="en-IN" sz="3600" b="1" dirty="0">
                <a:solidFill>
                  <a:schemeClr val="bg1"/>
                </a:solidFill>
              </a:rPr>
              <a:t>	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additive="base">
                                        <p:cTn id="39" dur="500" fill="hold"/>
                                        <p:tgtEl>
                                          <p:spTgt spid="43"/>
                                        </p:tgtEl>
                                        <p:attrNameLst>
                                          <p:attrName>ppt_x</p:attrName>
                                        </p:attrNameLst>
                                      </p:cBhvr>
                                      <p:tavLst>
                                        <p:tav tm="0">
                                          <p:val>
                                            <p:strVal val="#ppt_x"/>
                                          </p:val>
                                        </p:tav>
                                        <p:tav tm="100000">
                                          <p:val>
                                            <p:strVal val="#ppt_x"/>
                                          </p:val>
                                        </p:tav>
                                      </p:tavLst>
                                    </p:anim>
                                    <p:anim calcmode="lin" valueType="num">
                                      <p:cBhvr additive="base">
                                        <p:cTn id="40" dur="500" fill="hold"/>
                                        <p:tgtEl>
                                          <p:spTgt spid="4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additive="base">
                                        <p:cTn id="49" dur="500" fill="hold"/>
                                        <p:tgtEl>
                                          <p:spTgt spid="44"/>
                                        </p:tgtEl>
                                        <p:attrNameLst>
                                          <p:attrName>ppt_x</p:attrName>
                                        </p:attrNameLst>
                                      </p:cBhvr>
                                      <p:tavLst>
                                        <p:tav tm="0">
                                          <p:val>
                                            <p:strVal val="#ppt_x"/>
                                          </p:val>
                                        </p:tav>
                                        <p:tav tm="100000">
                                          <p:val>
                                            <p:strVal val="#ppt_x"/>
                                          </p:val>
                                        </p:tav>
                                      </p:tavLst>
                                    </p:anim>
                                    <p:anim calcmode="lin" valueType="num">
                                      <p:cBhvr additive="base">
                                        <p:cTn id="50" dur="500" fill="hold"/>
                                        <p:tgtEl>
                                          <p:spTgt spid="4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additive="base">
                                        <p:cTn id="57" dur="500" fill="hold"/>
                                        <p:tgtEl>
                                          <p:spTgt spid="34"/>
                                        </p:tgtEl>
                                        <p:attrNameLst>
                                          <p:attrName>ppt_x</p:attrName>
                                        </p:attrNameLst>
                                      </p:cBhvr>
                                      <p:tavLst>
                                        <p:tav tm="0">
                                          <p:val>
                                            <p:strVal val="#ppt_x"/>
                                          </p:val>
                                        </p:tav>
                                        <p:tav tm="100000">
                                          <p:val>
                                            <p:strVal val="#ppt_x"/>
                                          </p:val>
                                        </p:tav>
                                      </p:tavLst>
                                    </p:anim>
                                    <p:anim calcmode="lin" valueType="num">
                                      <p:cBhvr additive="base">
                                        <p:cTn id="5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additive="base">
                                        <p:cTn id="63" dur="500" fill="hold"/>
                                        <p:tgtEl>
                                          <p:spTgt spid="45"/>
                                        </p:tgtEl>
                                        <p:attrNameLst>
                                          <p:attrName>ppt_x</p:attrName>
                                        </p:attrNameLst>
                                      </p:cBhvr>
                                      <p:tavLst>
                                        <p:tav tm="0">
                                          <p:val>
                                            <p:strVal val="#ppt_x"/>
                                          </p:val>
                                        </p:tav>
                                        <p:tav tm="100000">
                                          <p:val>
                                            <p:strVal val="#ppt_x"/>
                                          </p:val>
                                        </p:tav>
                                      </p:tavLst>
                                    </p:anim>
                                    <p:anim calcmode="lin" valueType="num">
                                      <p:cBhvr additive="base">
                                        <p:cTn id="64" dur="500" fill="hold"/>
                                        <p:tgtEl>
                                          <p:spTgt spid="4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500" fill="hold"/>
                                        <p:tgtEl>
                                          <p:spTgt spid="35"/>
                                        </p:tgtEl>
                                        <p:attrNameLst>
                                          <p:attrName>ppt_x</p:attrName>
                                        </p:attrNameLst>
                                      </p:cBhvr>
                                      <p:tavLst>
                                        <p:tav tm="0">
                                          <p:val>
                                            <p:strVal val="#ppt_x"/>
                                          </p:val>
                                        </p:tav>
                                        <p:tav tm="100000">
                                          <p:val>
                                            <p:strVal val="#ppt_x"/>
                                          </p:val>
                                        </p:tav>
                                      </p:tavLst>
                                    </p:anim>
                                    <p:anim calcmode="lin" valueType="num">
                                      <p:cBhvr additive="base">
                                        <p:cTn id="68" dur="500" fill="hold"/>
                                        <p:tgtEl>
                                          <p:spTgt spid="3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500" fill="hold"/>
                                        <p:tgtEl>
                                          <p:spTgt spid="38"/>
                                        </p:tgtEl>
                                        <p:attrNameLst>
                                          <p:attrName>ppt_x</p:attrName>
                                        </p:attrNameLst>
                                      </p:cBhvr>
                                      <p:tavLst>
                                        <p:tav tm="0">
                                          <p:val>
                                            <p:strVal val="#ppt_x"/>
                                          </p:val>
                                        </p:tav>
                                        <p:tav tm="100000">
                                          <p:val>
                                            <p:strVal val="#ppt_x"/>
                                          </p:val>
                                        </p:tav>
                                      </p:tavLst>
                                    </p:anim>
                                    <p:anim calcmode="lin" valueType="num">
                                      <p:cBhvr additive="base">
                                        <p:cTn id="7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P spid="30" grpId="0"/>
      <p:bldP spid="34" grpId="0"/>
      <p:bldP spid="38" grpId="0"/>
      <p:bldP spid="43" grpId="0"/>
      <p:bldP spid="44"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35895" y="-134179"/>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86917" y="-4863575"/>
            <a:ext cx="7616557" cy="7815497"/>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15473" y="-3576774"/>
            <a:ext cx="6709932" cy="6885191"/>
          </a:xfrm>
          <a:prstGeom prst="rect">
            <a:avLst/>
          </a:prstGeom>
        </p:spPr>
      </p:pic>
      <p:grpSp>
        <p:nvGrpSpPr>
          <p:cNvPr id="8" name="Group 8"/>
          <p:cNvGrpSpPr/>
          <p:nvPr/>
        </p:nvGrpSpPr>
        <p:grpSpPr>
          <a:xfrm>
            <a:off x="5127288" y="3308417"/>
            <a:ext cx="11482413" cy="1700904"/>
            <a:chOff x="0" y="0"/>
            <a:chExt cx="2704703" cy="400651"/>
          </a:xfrm>
        </p:grpSpPr>
        <p:sp>
          <p:nvSpPr>
            <p:cNvPr id="9" name="Freeform 9"/>
            <p:cNvSpPr/>
            <p:nvPr/>
          </p:nvSpPr>
          <p:spPr>
            <a:xfrm>
              <a:off x="0" y="0"/>
              <a:ext cx="2704703" cy="400651"/>
            </a:xfrm>
            <a:custGeom>
              <a:avLst/>
              <a:gdLst/>
              <a:ahLst/>
              <a:cxnLst/>
              <a:rect l="l" t="t" r="r" b="b"/>
              <a:pathLst>
                <a:path w="2704703" h="400651">
                  <a:moveTo>
                    <a:pt x="0" y="0"/>
                  </a:moveTo>
                  <a:lnTo>
                    <a:pt x="2704703" y="0"/>
                  </a:lnTo>
                  <a:lnTo>
                    <a:pt x="2704703" y="400651"/>
                  </a:lnTo>
                  <a:lnTo>
                    <a:pt x="0" y="400651"/>
                  </a:lnTo>
                  <a:close/>
                </a:path>
              </a:pathLst>
            </a:custGeom>
            <a:solidFill>
              <a:srgbClr val="000000">
                <a:alpha val="0"/>
              </a:srgbClr>
            </a:solidFill>
            <a:ln w="38100">
              <a:solidFill>
                <a:srgbClr val="000000"/>
              </a:solidFill>
            </a:ln>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262278" y="5361746"/>
            <a:ext cx="11330043" cy="2123309"/>
            <a:chOff x="0" y="0"/>
            <a:chExt cx="2668812" cy="500149"/>
          </a:xfrm>
        </p:grpSpPr>
        <p:sp>
          <p:nvSpPr>
            <p:cNvPr id="12" name="Freeform 12"/>
            <p:cNvSpPr/>
            <p:nvPr/>
          </p:nvSpPr>
          <p:spPr>
            <a:xfrm>
              <a:off x="0" y="0"/>
              <a:ext cx="2668812" cy="500149"/>
            </a:xfrm>
            <a:custGeom>
              <a:avLst/>
              <a:gdLst/>
              <a:ahLst/>
              <a:cxnLst/>
              <a:rect l="l" t="t" r="r" b="b"/>
              <a:pathLst>
                <a:path w="2668812" h="500149">
                  <a:moveTo>
                    <a:pt x="0" y="0"/>
                  </a:moveTo>
                  <a:lnTo>
                    <a:pt x="2668812" y="0"/>
                  </a:lnTo>
                  <a:lnTo>
                    <a:pt x="2668812" y="500149"/>
                  </a:lnTo>
                  <a:lnTo>
                    <a:pt x="0" y="500149"/>
                  </a:lnTo>
                  <a:close/>
                </a:path>
              </a:pathLst>
            </a:custGeom>
            <a:solidFill>
              <a:srgbClr val="000000">
                <a:alpha val="0"/>
              </a:srgbClr>
            </a:solidFill>
            <a:ln w="38100">
              <a:solidFill>
                <a:srgbClr val="000000"/>
              </a:solidFill>
            </a:ln>
          </p:spPr>
        </p:sp>
        <p:sp>
          <p:nvSpPr>
            <p:cNvPr id="13" name="TextBox 1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4" name="Picture 14"/>
          <p:cNvPicPr>
            <a:picLocks noChangeAspect="1"/>
          </p:cNvPicPr>
          <p:nvPr/>
        </p:nvPicPr>
        <p:blipFill>
          <a:blip r:embed="rId5"/>
          <a:srcRect l="9769" r="14162" b="7770"/>
          <a:stretch>
            <a:fillRect/>
          </a:stretch>
        </p:blipFill>
        <p:spPr>
          <a:xfrm>
            <a:off x="12961248" y="5361746"/>
            <a:ext cx="3648453" cy="2123309"/>
          </a:xfrm>
          <a:prstGeom prst="rect">
            <a:avLst/>
          </a:prstGeom>
        </p:spPr>
      </p:pic>
      <p:pic>
        <p:nvPicPr>
          <p:cNvPr id="15" name="Picture 15"/>
          <p:cNvPicPr>
            <a:picLocks noChangeAspect="1"/>
          </p:cNvPicPr>
          <p:nvPr/>
        </p:nvPicPr>
        <p:blipFill>
          <a:blip r:embed="rId6"/>
          <a:srcRect t="24046" b="14686"/>
          <a:stretch>
            <a:fillRect/>
          </a:stretch>
        </p:blipFill>
        <p:spPr>
          <a:xfrm>
            <a:off x="1262278" y="3308417"/>
            <a:ext cx="3703423" cy="1700904"/>
          </a:xfrm>
          <a:prstGeom prst="rect">
            <a:avLst/>
          </a:prstGeom>
        </p:spPr>
      </p:pic>
      <p:grpSp>
        <p:nvGrpSpPr>
          <p:cNvPr id="16" name="Group 16"/>
          <p:cNvGrpSpPr/>
          <p:nvPr/>
        </p:nvGrpSpPr>
        <p:grpSpPr>
          <a:xfrm>
            <a:off x="5127288" y="7837480"/>
            <a:ext cx="11482413" cy="2232356"/>
            <a:chOff x="0" y="0"/>
            <a:chExt cx="2704703" cy="525835"/>
          </a:xfrm>
        </p:grpSpPr>
        <p:sp>
          <p:nvSpPr>
            <p:cNvPr id="17" name="Freeform 17"/>
            <p:cNvSpPr/>
            <p:nvPr/>
          </p:nvSpPr>
          <p:spPr>
            <a:xfrm>
              <a:off x="0" y="0"/>
              <a:ext cx="2704703" cy="525835"/>
            </a:xfrm>
            <a:custGeom>
              <a:avLst/>
              <a:gdLst/>
              <a:ahLst/>
              <a:cxnLst/>
              <a:rect l="l" t="t" r="r" b="b"/>
              <a:pathLst>
                <a:path w="2704703" h="525835">
                  <a:moveTo>
                    <a:pt x="0" y="0"/>
                  </a:moveTo>
                  <a:lnTo>
                    <a:pt x="2704703" y="0"/>
                  </a:lnTo>
                  <a:lnTo>
                    <a:pt x="2704703" y="525835"/>
                  </a:lnTo>
                  <a:lnTo>
                    <a:pt x="0" y="525835"/>
                  </a:lnTo>
                  <a:close/>
                </a:path>
              </a:pathLst>
            </a:custGeom>
            <a:solidFill>
              <a:srgbClr val="000000">
                <a:alpha val="0"/>
              </a:srgbClr>
            </a:solidFill>
            <a:ln w="38100">
              <a:solidFill>
                <a:srgbClr val="000000"/>
              </a:solidFill>
            </a:ln>
          </p:spPr>
        </p:sp>
        <p:sp>
          <p:nvSpPr>
            <p:cNvPr id="18" name="TextBox 1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9" name="Picture 19"/>
          <p:cNvPicPr>
            <a:picLocks noChangeAspect="1"/>
          </p:cNvPicPr>
          <p:nvPr/>
        </p:nvPicPr>
        <p:blipFill>
          <a:blip r:embed="rId7"/>
          <a:srcRect/>
          <a:stretch>
            <a:fillRect/>
          </a:stretch>
        </p:blipFill>
        <p:spPr>
          <a:xfrm>
            <a:off x="1262278" y="7837480"/>
            <a:ext cx="3714793" cy="2137106"/>
          </a:xfrm>
          <a:prstGeom prst="rect">
            <a:avLst/>
          </a:prstGeom>
        </p:spPr>
      </p:pic>
      <p:sp>
        <p:nvSpPr>
          <p:cNvPr id="20" name="TextBox 20"/>
          <p:cNvSpPr txBox="1"/>
          <p:nvPr/>
        </p:nvSpPr>
        <p:spPr>
          <a:xfrm>
            <a:off x="3726875" y="244124"/>
            <a:ext cx="10906040" cy="2215194"/>
          </a:xfrm>
          <a:prstGeom prst="rect">
            <a:avLst/>
          </a:prstGeom>
        </p:spPr>
        <p:txBody>
          <a:bodyPr lIns="0" tIns="0" rIns="0" bIns="0" rtlCol="0" anchor="t">
            <a:spAutoFit/>
          </a:bodyPr>
          <a:lstStyle/>
          <a:p>
            <a:pPr algn="ctr">
              <a:lnSpc>
                <a:spcPts val="8874"/>
              </a:lnSpc>
            </a:pPr>
            <a:r>
              <a:rPr lang="en-US" sz="6430" spc="630">
                <a:solidFill>
                  <a:srgbClr val="FFFFFF"/>
                </a:solidFill>
                <a:latin typeface="Oswald Bold"/>
              </a:rPr>
              <a:t>PROBLEM SOLVING APPROACH</a:t>
            </a:r>
          </a:p>
        </p:txBody>
      </p:sp>
      <p:sp>
        <p:nvSpPr>
          <p:cNvPr id="21" name="TextBox 21"/>
          <p:cNvSpPr txBox="1"/>
          <p:nvPr/>
        </p:nvSpPr>
        <p:spPr>
          <a:xfrm>
            <a:off x="5237227" y="3530031"/>
            <a:ext cx="9404519" cy="1387543"/>
          </a:xfrm>
          <a:prstGeom prst="rect">
            <a:avLst/>
          </a:prstGeom>
        </p:spPr>
        <p:txBody>
          <a:bodyPr lIns="0" tIns="0" rIns="0" bIns="0" rtlCol="0" anchor="t">
            <a:spAutoFit/>
          </a:bodyPr>
          <a:lstStyle/>
          <a:p>
            <a:pPr marL="350705" lvl="1" indent="-175352">
              <a:lnSpc>
                <a:spcPts val="2241"/>
              </a:lnSpc>
              <a:buFont typeface="Arial"/>
              <a:buChar char="•"/>
            </a:pPr>
            <a:r>
              <a:rPr lang="en-US" sz="1624" spc="159">
                <a:solidFill>
                  <a:srgbClr val="231F20"/>
                </a:solidFill>
                <a:latin typeface="DM Sans Bold"/>
              </a:rPr>
              <a:t>Reaching a large customer base : </a:t>
            </a:r>
          </a:p>
          <a:p>
            <a:pPr>
              <a:lnSpc>
                <a:spcPts val="2241"/>
              </a:lnSpc>
            </a:pPr>
            <a:endParaRPr lang="en-US" sz="1624" spc="159">
              <a:solidFill>
                <a:srgbClr val="231F20"/>
              </a:solidFill>
              <a:latin typeface="DM Sans Bold"/>
            </a:endParaRPr>
          </a:p>
          <a:p>
            <a:pPr marL="701409" lvl="2" indent="-233803">
              <a:lnSpc>
                <a:spcPts val="2241"/>
              </a:lnSpc>
              <a:buFont typeface="Arial"/>
              <a:buChar char="⚬"/>
            </a:pPr>
            <a:r>
              <a:rPr lang="en-US" sz="1624" spc="159">
                <a:solidFill>
                  <a:srgbClr val="231F20"/>
                </a:solidFill>
                <a:latin typeface="DM Sans"/>
              </a:rPr>
              <a:t>Survey school and college students regarding their stationery needs</a:t>
            </a:r>
          </a:p>
          <a:p>
            <a:pPr marL="701409" lvl="2" indent="-233803">
              <a:lnSpc>
                <a:spcPts val="2241"/>
              </a:lnSpc>
              <a:buFont typeface="Arial"/>
              <a:buChar char="⚬"/>
            </a:pPr>
            <a:r>
              <a:rPr lang="en-US" sz="1624" spc="159">
                <a:solidFill>
                  <a:srgbClr val="231F20"/>
                </a:solidFill>
                <a:latin typeface="DM Sans"/>
              </a:rPr>
              <a:t>Advertising the products through different media channels</a:t>
            </a:r>
          </a:p>
          <a:p>
            <a:pPr>
              <a:lnSpc>
                <a:spcPts val="2241"/>
              </a:lnSpc>
            </a:pPr>
            <a:endParaRPr lang="en-US" sz="1624" spc="159">
              <a:solidFill>
                <a:srgbClr val="231F20"/>
              </a:solidFill>
              <a:latin typeface="DM Sans"/>
            </a:endParaRPr>
          </a:p>
        </p:txBody>
      </p:sp>
      <p:sp>
        <p:nvSpPr>
          <p:cNvPr id="22" name="TextBox 22"/>
          <p:cNvSpPr txBox="1"/>
          <p:nvPr/>
        </p:nvSpPr>
        <p:spPr>
          <a:xfrm>
            <a:off x="1476258" y="5532411"/>
            <a:ext cx="11116063" cy="1668669"/>
          </a:xfrm>
          <a:prstGeom prst="rect">
            <a:avLst/>
          </a:prstGeom>
        </p:spPr>
        <p:txBody>
          <a:bodyPr lIns="0" tIns="0" rIns="0" bIns="0" rtlCol="0" anchor="t">
            <a:spAutoFit/>
          </a:bodyPr>
          <a:lstStyle/>
          <a:p>
            <a:pPr marL="350705" lvl="1" indent="-175352">
              <a:lnSpc>
                <a:spcPts val="2241"/>
              </a:lnSpc>
              <a:buFont typeface="Arial"/>
              <a:buChar char="•"/>
            </a:pPr>
            <a:r>
              <a:rPr lang="en-US" sz="1624" spc="159" dirty="0">
                <a:solidFill>
                  <a:srgbClr val="231F20"/>
                </a:solidFill>
                <a:latin typeface="DM Sans Bold"/>
              </a:rPr>
              <a:t>Analyzing time-based Stocks :</a:t>
            </a:r>
          </a:p>
          <a:p>
            <a:pPr>
              <a:lnSpc>
                <a:spcPts val="2241"/>
              </a:lnSpc>
            </a:pPr>
            <a:endParaRPr lang="en-US" sz="1624" spc="159" dirty="0">
              <a:solidFill>
                <a:srgbClr val="231F20"/>
              </a:solidFill>
              <a:latin typeface="DM Sans Bold"/>
            </a:endParaRPr>
          </a:p>
          <a:p>
            <a:pPr marL="701409" lvl="2" indent="-233803">
              <a:lnSpc>
                <a:spcPts val="2241"/>
              </a:lnSpc>
              <a:buFont typeface="Arial"/>
              <a:buChar char="⚬"/>
            </a:pPr>
            <a:r>
              <a:rPr lang="en-US" sz="1624" spc="159" dirty="0">
                <a:solidFill>
                  <a:srgbClr val="231F20"/>
                </a:solidFill>
                <a:latin typeface="DM Sans"/>
              </a:rPr>
              <a:t>Check the annual calendars of colleges and schools to stock-in the relative items accordingly</a:t>
            </a:r>
          </a:p>
          <a:p>
            <a:pPr marL="701409" lvl="2" indent="-233803">
              <a:lnSpc>
                <a:spcPts val="2241"/>
              </a:lnSpc>
              <a:buFont typeface="Arial"/>
              <a:buChar char="⚬"/>
            </a:pPr>
            <a:r>
              <a:rPr lang="en-US" sz="1624" spc="159" dirty="0">
                <a:solidFill>
                  <a:srgbClr val="231F20"/>
                </a:solidFill>
                <a:latin typeface="DM Sans"/>
              </a:rPr>
              <a:t>Making a proper timeline for the firm by analyzing the schools and colleges calendars</a:t>
            </a:r>
          </a:p>
          <a:p>
            <a:pPr marL="701409" lvl="2" indent="-233803">
              <a:lnSpc>
                <a:spcPts val="2241"/>
              </a:lnSpc>
              <a:buFont typeface="Arial"/>
              <a:buChar char="⚬"/>
            </a:pPr>
            <a:r>
              <a:rPr lang="en-US" sz="1624" spc="159" dirty="0">
                <a:solidFill>
                  <a:srgbClr val="231F20"/>
                </a:solidFill>
                <a:latin typeface="DM Sans"/>
              </a:rPr>
              <a:t>Collecting and analyzing data</a:t>
            </a:r>
          </a:p>
        </p:txBody>
      </p:sp>
      <p:sp>
        <p:nvSpPr>
          <p:cNvPr id="23" name="TextBox 23"/>
          <p:cNvSpPr txBox="1"/>
          <p:nvPr/>
        </p:nvSpPr>
        <p:spPr>
          <a:xfrm>
            <a:off x="5237227" y="8008930"/>
            <a:ext cx="11126479" cy="2191717"/>
          </a:xfrm>
          <a:prstGeom prst="rect">
            <a:avLst/>
          </a:prstGeom>
        </p:spPr>
        <p:txBody>
          <a:bodyPr lIns="0" tIns="0" rIns="0" bIns="0" rtlCol="0" anchor="t">
            <a:spAutoFit/>
          </a:bodyPr>
          <a:lstStyle/>
          <a:p>
            <a:pPr marL="350705" lvl="1" indent="-175353">
              <a:lnSpc>
                <a:spcPts val="2241"/>
              </a:lnSpc>
              <a:buFont typeface="Arial"/>
              <a:buChar char="•"/>
            </a:pPr>
            <a:r>
              <a:rPr lang="en-US" sz="1624" spc="159">
                <a:solidFill>
                  <a:srgbClr val="231F20"/>
                </a:solidFill>
                <a:latin typeface="DM Sans Bold"/>
              </a:rPr>
              <a:t>Generation of Revenue</a:t>
            </a:r>
          </a:p>
          <a:p>
            <a:pPr>
              <a:lnSpc>
                <a:spcPts val="2241"/>
              </a:lnSpc>
            </a:pPr>
            <a:endParaRPr lang="en-US" sz="1624" spc="159">
              <a:solidFill>
                <a:srgbClr val="231F20"/>
              </a:solidFill>
              <a:latin typeface="DM Sans Bold"/>
            </a:endParaRPr>
          </a:p>
          <a:p>
            <a:pPr marL="701411" lvl="2" indent="-233804">
              <a:lnSpc>
                <a:spcPts val="2241"/>
              </a:lnSpc>
              <a:buFont typeface="Arial"/>
              <a:buChar char="⚬"/>
            </a:pPr>
            <a:r>
              <a:rPr lang="en-US" sz="1624" spc="159">
                <a:solidFill>
                  <a:srgbClr val="231F20"/>
                </a:solidFill>
                <a:latin typeface="DM Sans"/>
              </a:rPr>
              <a:t>Diversifying products: The owner can consider adding new products to the inventory to attract new customers and generate more revenue.</a:t>
            </a:r>
          </a:p>
          <a:p>
            <a:pPr marL="701411" lvl="2" indent="-233804">
              <a:lnSpc>
                <a:spcPts val="2241"/>
              </a:lnSpc>
              <a:buFont typeface="Arial"/>
              <a:buChar char="⚬"/>
            </a:pPr>
            <a:r>
              <a:rPr lang="en-US" sz="1624" spc="159">
                <a:solidFill>
                  <a:srgbClr val="231F20"/>
                </a:solidFill>
                <a:latin typeface="DM Sans"/>
              </a:rPr>
              <a:t>Adding more services: Since the owner is skilled with hardware engineering, he can add the services such as computer repairing and printer repairing so as to increase revenue without investing any kind of capital.</a:t>
            </a:r>
          </a:p>
          <a:p>
            <a:pPr>
              <a:lnSpc>
                <a:spcPts val="2241"/>
              </a:lnSpc>
            </a:pPr>
            <a:endParaRPr lang="en-US" sz="1624" spc="159">
              <a:solidFill>
                <a:srgbClr val="231F20"/>
              </a:solidFill>
              <a:latin typeface="DM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0-#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1+#ppt_w/2"/>
                                          </p:val>
                                        </p:tav>
                                        <p:tav tm="100000">
                                          <p:val>
                                            <p:strVal val="#ppt_x"/>
                                          </p:val>
                                        </p:tav>
                                      </p:tavLst>
                                    </p:anim>
                                    <p:anim calcmode="lin" valueType="num">
                                      <p:cBhvr additive="base">
                                        <p:cTn id="36" dur="500" fill="hold"/>
                                        <p:tgtEl>
                                          <p:spTgt spid="22"/>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1+#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0-#ppt_w/2"/>
                                          </p:val>
                                        </p:tav>
                                        <p:tav tm="100000">
                                          <p:val>
                                            <p:strVal val="#ppt_x"/>
                                          </p:val>
                                        </p:tav>
                                      </p:tavLst>
                                    </p:anim>
                                    <p:anim calcmode="lin" valueType="num">
                                      <p:cBhvr additive="base">
                                        <p:cTn id="50" dur="500" fill="hold"/>
                                        <p:tgtEl>
                                          <p:spTgt spid="19"/>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0-#ppt_w/2"/>
                                          </p:val>
                                        </p:tav>
                                        <p:tav tm="100000">
                                          <p:val>
                                            <p:strVal val="#ppt_x"/>
                                          </p:val>
                                        </p:tav>
                                      </p:tavLst>
                                    </p:anim>
                                    <p:anim calcmode="lin" valueType="num">
                                      <p:cBhvr additive="base">
                                        <p:cTn id="54" dur="500" fill="hold"/>
                                        <p:tgtEl>
                                          <p:spTgt spid="16"/>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0-#ppt_w/2"/>
                                          </p:val>
                                        </p:tav>
                                        <p:tav tm="100000">
                                          <p:val>
                                            <p:strVal val="#ppt_x"/>
                                          </p:val>
                                        </p:tav>
                                      </p:tavLst>
                                    </p:anim>
                                    <p:anim calcmode="lin" valueType="num">
                                      <p:cBhvr additive="base">
                                        <p:cTn id="5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69367" y="-10264537"/>
            <a:ext cx="15841853" cy="16255633"/>
          </a:xfrm>
          <a:prstGeom prst="rect">
            <a:avLst/>
          </a:prstGeom>
        </p:spPr>
      </p:pic>
      <p:sp>
        <p:nvSpPr>
          <p:cNvPr id="3" name="TextBox 3"/>
          <p:cNvSpPr txBox="1"/>
          <p:nvPr/>
        </p:nvSpPr>
        <p:spPr>
          <a:xfrm>
            <a:off x="3968580" y="1788875"/>
            <a:ext cx="10350841" cy="1457246"/>
          </a:xfrm>
          <a:prstGeom prst="rect">
            <a:avLst/>
          </a:prstGeom>
        </p:spPr>
        <p:txBody>
          <a:bodyPr lIns="0" tIns="0" rIns="0" bIns="0" rtlCol="0" anchor="t">
            <a:spAutoFit/>
          </a:bodyPr>
          <a:lstStyle/>
          <a:p>
            <a:pPr>
              <a:lnSpc>
                <a:spcPts val="11974"/>
              </a:lnSpc>
            </a:pPr>
            <a:r>
              <a:rPr lang="en-US" sz="8676" spc="850" dirty="0">
                <a:solidFill>
                  <a:srgbClr val="FFFFFF"/>
                </a:solidFill>
                <a:latin typeface="Oswald Bold"/>
              </a:rPr>
              <a:t>DATA COLLECTED</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19420" y="674152"/>
            <a:ext cx="15841853" cy="16255633"/>
          </a:xfrm>
          <a:prstGeom prst="rect">
            <a:avLst/>
          </a:prstGeom>
        </p:spPr>
      </p:pic>
      <p:sp>
        <p:nvSpPr>
          <p:cNvPr id="5" name="TextBox 5"/>
          <p:cNvSpPr txBox="1"/>
          <p:nvPr/>
        </p:nvSpPr>
        <p:spPr>
          <a:xfrm>
            <a:off x="3968580" y="6608335"/>
            <a:ext cx="7530532" cy="2994843"/>
          </a:xfrm>
          <a:prstGeom prst="rect">
            <a:avLst/>
          </a:prstGeom>
        </p:spPr>
        <p:txBody>
          <a:bodyPr lIns="0" tIns="0" rIns="0" bIns="0" rtlCol="0" anchor="t">
            <a:spAutoFit/>
          </a:bodyPr>
          <a:lstStyle/>
          <a:p>
            <a:pPr>
              <a:lnSpc>
                <a:spcPts val="2633"/>
              </a:lnSpc>
            </a:pPr>
            <a:r>
              <a:rPr lang="en-US" sz="1908" spc="187">
                <a:solidFill>
                  <a:srgbClr val="F5FFF5"/>
                </a:solidFill>
                <a:latin typeface="DM Sans Bold"/>
              </a:rPr>
              <a:t>Sales Data :</a:t>
            </a:r>
            <a:r>
              <a:rPr lang="en-US" sz="1908" spc="187">
                <a:solidFill>
                  <a:srgbClr val="F5FFF5"/>
                </a:solidFill>
                <a:latin typeface="DM Sans"/>
              </a:rPr>
              <a:t> This sheet holds the data of all the items of the shop, their rate and weekly sale</a:t>
            </a:r>
          </a:p>
          <a:p>
            <a:pPr>
              <a:lnSpc>
                <a:spcPts val="2633"/>
              </a:lnSpc>
            </a:pPr>
            <a:r>
              <a:rPr lang="en-US" sz="1908" spc="187">
                <a:solidFill>
                  <a:srgbClr val="F5FFF5"/>
                </a:solidFill>
                <a:latin typeface="DM Sans"/>
              </a:rPr>
              <a:t>of each item.</a:t>
            </a:r>
          </a:p>
          <a:p>
            <a:pPr>
              <a:lnSpc>
                <a:spcPts val="2633"/>
              </a:lnSpc>
            </a:pPr>
            <a:endParaRPr lang="en-US" sz="1908" spc="187">
              <a:solidFill>
                <a:srgbClr val="F5FFF5"/>
              </a:solidFill>
              <a:latin typeface="DM Sans"/>
            </a:endParaRPr>
          </a:p>
          <a:p>
            <a:pPr>
              <a:lnSpc>
                <a:spcPts val="2633"/>
              </a:lnSpc>
            </a:pPr>
            <a:r>
              <a:rPr lang="en-US" sz="1908" spc="187">
                <a:solidFill>
                  <a:srgbClr val="F5FFF5"/>
                </a:solidFill>
                <a:latin typeface="DM Sans Bold"/>
              </a:rPr>
              <a:t>Revenue Data :</a:t>
            </a:r>
            <a:r>
              <a:rPr lang="en-US" sz="1908" spc="187">
                <a:solidFill>
                  <a:srgbClr val="F5FFF5"/>
                </a:solidFill>
                <a:latin typeface="DM Sans"/>
              </a:rPr>
              <a:t> This sheet holds the revenue data across all the three months date-wise</a:t>
            </a:r>
          </a:p>
          <a:p>
            <a:pPr>
              <a:lnSpc>
                <a:spcPts val="2633"/>
              </a:lnSpc>
            </a:pPr>
            <a:endParaRPr lang="en-US" sz="1908" spc="187">
              <a:solidFill>
                <a:srgbClr val="F5FFF5"/>
              </a:solidFill>
              <a:latin typeface="DM Sans"/>
            </a:endParaRPr>
          </a:p>
          <a:p>
            <a:pPr algn="l">
              <a:lnSpc>
                <a:spcPts val="2633"/>
              </a:lnSpc>
            </a:pPr>
            <a:r>
              <a:rPr lang="en-US" sz="1908" spc="187">
                <a:solidFill>
                  <a:srgbClr val="F5FFF5"/>
                </a:solidFill>
                <a:latin typeface="DM Sans Bold"/>
              </a:rPr>
              <a:t>Revenue Data (Weekly) :</a:t>
            </a:r>
            <a:r>
              <a:rPr lang="en-US" sz="1908" spc="187">
                <a:solidFill>
                  <a:srgbClr val="F5FFF5"/>
                </a:solidFill>
                <a:latin typeface="DM Sans"/>
              </a:rPr>
              <a:t> This sheet holds the revenue data generated weekly</a:t>
            </a:r>
          </a:p>
        </p:txBody>
      </p:sp>
      <p:pic>
        <p:nvPicPr>
          <p:cNvPr id="6" name="Picture 6"/>
          <p:cNvPicPr>
            <a:picLocks noChangeAspect="1"/>
          </p:cNvPicPr>
          <p:nvPr/>
        </p:nvPicPr>
        <p:blipFill>
          <a:blip r:embed="rId4"/>
          <a:srcRect/>
          <a:stretch>
            <a:fillRect/>
          </a:stretch>
        </p:blipFill>
        <p:spPr>
          <a:xfrm>
            <a:off x="3968580" y="4791924"/>
            <a:ext cx="7530532" cy="1347205"/>
          </a:xfrm>
          <a:prstGeom prst="rect">
            <a:avLst/>
          </a:prstGeom>
        </p:spPr>
      </p:pic>
      <p:sp>
        <p:nvSpPr>
          <p:cNvPr id="8" name="TextBox 8"/>
          <p:cNvSpPr txBox="1"/>
          <p:nvPr/>
        </p:nvSpPr>
        <p:spPr>
          <a:xfrm>
            <a:off x="3968580" y="3379108"/>
            <a:ext cx="7530532" cy="905510"/>
          </a:xfrm>
          <a:prstGeom prst="rect">
            <a:avLst/>
          </a:prstGeom>
        </p:spPr>
        <p:txBody>
          <a:bodyPr lIns="0" tIns="0" rIns="0" bIns="0" rtlCol="0" anchor="t">
            <a:spAutoFit/>
          </a:bodyPr>
          <a:lstStyle/>
          <a:p>
            <a:pPr>
              <a:lnSpc>
                <a:spcPts val="3640"/>
              </a:lnSpc>
            </a:pPr>
            <a:r>
              <a:rPr lang="en-US" sz="2600" dirty="0">
                <a:solidFill>
                  <a:srgbClr val="FFFAEB"/>
                </a:solidFill>
                <a:latin typeface="Canva Sans"/>
              </a:rPr>
              <a:t>Time Period of Data Collected : 12-weeks (December 2022 to February 2023)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35895" y="-1184626"/>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51022" y="-5097630"/>
            <a:ext cx="7616557" cy="7815497"/>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480027" y="-4398423"/>
            <a:ext cx="6709932" cy="6885191"/>
          </a:xfrm>
          <a:prstGeom prst="rect">
            <a:avLst/>
          </a:prstGeom>
        </p:spPr>
      </p:pic>
      <p:pic>
        <p:nvPicPr>
          <p:cNvPr id="8" name="Picture 8"/>
          <p:cNvPicPr>
            <a:picLocks noChangeAspect="1"/>
          </p:cNvPicPr>
          <p:nvPr/>
        </p:nvPicPr>
        <p:blipFill>
          <a:blip r:embed="rId5"/>
          <a:srcRect l="18090" t="2965" r="16378" b="432"/>
          <a:stretch>
            <a:fillRect/>
          </a:stretch>
        </p:blipFill>
        <p:spPr>
          <a:xfrm>
            <a:off x="12803733" y="2173685"/>
            <a:ext cx="5175638" cy="7629702"/>
          </a:xfrm>
          <a:prstGeom prst="rect">
            <a:avLst/>
          </a:prstGeom>
        </p:spPr>
      </p:pic>
      <p:sp>
        <p:nvSpPr>
          <p:cNvPr id="9" name="TextBox 9"/>
          <p:cNvSpPr txBox="1"/>
          <p:nvPr/>
        </p:nvSpPr>
        <p:spPr>
          <a:xfrm>
            <a:off x="3480881" y="425928"/>
            <a:ext cx="10906040" cy="1091244"/>
          </a:xfrm>
          <a:prstGeom prst="rect">
            <a:avLst/>
          </a:prstGeom>
        </p:spPr>
        <p:txBody>
          <a:bodyPr lIns="0" tIns="0" rIns="0" bIns="0" rtlCol="0" anchor="t">
            <a:spAutoFit/>
          </a:bodyPr>
          <a:lstStyle/>
          <a:p>
            <a:pPr algn="ctr">
              <a:lnSpc>
                <a:spcPts val="8874"/>
              </a:lnSpc>
            </a:pPr>
            <a:r>
              <a:rPr lang="en-US" sz="6430" spc="630" dirty="0">
                <a:solidFill>
                  <a:srgbClr val="FFFFFF"/>
                </a:solidFill>
                <a:latin typeface="Oswald Bold"/>
              </a:rPr>
              <a:t>ANALYSIS PROCESS</a:t>
            </a:r>
          </a:p>
        </p:txBody>
      </p:sp>
      <p:sp>
        <p:nvSpPr>
          <p:cNvPr id="10" name="TextBox 10"/>
          <p:cNvSpPr txBox="1"/>
          <p:nvPr/>
        </p:nvSpPr>
        <p:spPr>
          <a:xfrm>
            <a:off x="270200" y="2290624"/>
            <a:ext cx="12133190" cy="7612951"/>
          </a:xfrm>
          <a:prstGeom prst="rect">
            <a:avLst/>
          </a:prstGeom>
        </p:spPr>
        <p:txBody>
          <a:bodyPr lIns="0" tIns="0" rIns="0" bIns="0" rtlCol="0" anchor="t">
            <a:spAutoFit/>
          </a:bodyPr>
          <a:lstStyle/>
          <a:p>
            <a:pPr marL="464733" lvl="1" indent="-232366">
              <a:lnSpc>
                <a:spcPts val="3013"/>
              </a:lnSpc>
              <a:buFont typeface="Arial"/>
              <a:buChar char="•"/>
            </a:pPr>
            <a:r>
              <a:rPr lang="en-US" sz="2152" dirty="0">
                <a:solidFill>
                  <a:srgbClr val="000000"/>
                </a:solidFill>
                <a:latin typeface="DM Sans"/>
              </a:rPr>
              <a:t>Collection of annual calendars of schools and colleges in the town</a:t>
            </a:r>
          </a:p>
          <a:p>
            <a:pPr>
              <a:lnSpc>
                <a:spcPts val="3013"/>
              </a:lnSpc>
            </a:pPr>
            <a:endParaRPr lang="en-US" sz="2152" dirty="0">
              <a:solidFill>
                <a:srgbClr val="000000"/>
              </a:solidFill>
              <a:latin typeface="DM Sans"/>
            </a:endParaRPr>
          </a:p>
          <a:p>
            <a:pPr marL="464733" lvl="1" indent="-232366">
              <a:lnSpc>
                <a:spcPts val="3013"/>
              </a:lnSpc>
              <a:buFont typeface="Arial"/>
              <a:buChar char="•"/>
            </a:pPr>
            <a:r>
              <a:rPr lang="en-US" sz="2152" dirty="0">
                <a:solidFill>
                  <a:srgbClr val="000000"/>
                </a:solidFill>
                <a:latin typeface="DM Sans"/>
              </a:rPr>
              <a:t>Pre-processing :</a:t>
            </a:r>
          </a:p>
          <a:p>
            <a:pPr marL="929466" lvl="2" indent="-309822">
              <a:lnSpc>
                <a:spcPts val="3013"/>
              </a:lnSpc>
              <a:buFont typeface="Arial"/>
              <a:buChar char="⚬"/>
            </a:pPr>
            <a:r>
              <a:rPr lang="en-US" sz="2152" dirty="0">
                <a:solidFill>
                  <a:srgbClr val="000000"/>
                </a:solidFill>
                <a:latin typeface="DM Sans"/>
              </a:rPr>
              <a:t>Data entered manually </a:t>
            </a:r>
          </a:p>
          <a:p>
            <a:pPr marL="929466" lvl="2" indent="-309822">
              <a:lnSpc>
                <a:spcPts val="3013"/>
              </a:lnSpc>
              <a:buFont typeface="Arial"/>
              <a:buChar char="⚬"/>
            </a:pPr>
            <a:r>
              <a:rPr lang="en-US" sz="2152" dirty="0">
                <a:solidFill>
                  <a:srgbClr val="000000"/>
                </a:solidFill>
                <a:latin typeface="DM Sans"/>
              </a:rPr>
              <a:t>Paste-Transpose function used</a:t>
            </a:r>
          </a:p>
          <a:p>
            <a:pPr marL="929466" lvl="2" indent="-309822">
              <a:lnSpc>
                <a:spcPts val="3013"/>
              </a:lnSpc>
              <a:buFont typeface="Arial"/>
              <a:buChar char="⚬"/>
            </a:pPr>
            <a:r>
              <a:rPr lang="en-US" sz="2152" dirty="0">
                <a:solidFill>
                  <a:srgbClr val="000000"/>
                </a:solidFill>
                <a:latin typeface="DM Sans"/>
              </a:rPr>
              <a:t>Various formulas used to easily enter data and to get weekly data of revenue sheet</a:t>
            </a:r>
          </a:p>
          <a:p>
            <a:pPr>
              <a:lnSpc>
                <a:spcPts val="3013"/>
              </a:lnSpc>
            </a:pPr>
            <a:endParaRPr lang="en-US" sz="2152" dirty="0">
              <a:solidFill>
                <a:srgbClr val="000000"/>
              </a:solidFill>
              <a:latin typeface="DM Sans"/>
            </a:endParaRPr>
          </a:p>
          <a:p>
            <a:pPr marL="464733" lvl="1" indent="-232366">
              <a:lnSpc>
                <a:spcPts val="3013"/>
              </a:lnSpc>
              <a:buFont typeface="Arial"/>
              <a:buChar char="•"/>
            </a:pPr>
            <a:r>
              <a:rPr lang="en-US" sz="2152" dirty="0">
                <a:solidFill>
                  <a:srgbClr val="000000"/>
                </a:solidFill>
                <a:latin typeface="DM Sans"/>
              </a:rPr>
              <a:t>Descriptive Analysis</a:t>
            </a:r>
          </a:p>
          <a:p>
            <a:pPr marL="929466" lvl="2" indent="-309822">
              <a:lnSpc>
                <a:spcPts val="3013"/>
              </a:lnSpc>
              <a:buFont typeface="Arial"/>
              <a:buChar char="⚬"/>
            </a:pPr>
            <a:r>
              <a:rPr lang="en-US" sz="2152" dirty="0">
                <a:solidFill>
                  <a:srgbClr val="000000"/>
                </a:solidFill>
                <a:latin typeface="DM Sans"/>
              </a:rPr>
              <a:t>With the help of Excel, different formulas could be used to get the Summary Statistics of the data</a:t>
            </a:r>
          </a:p>
          <a:p>
            <a:pPr marL="929466" lvl="2" indent="-309822">
              <a:lnSpc>
                <a:spcPts val="3013"/>
              </a:lnSpc>
              <a:buFont typeface="Arial"/>
              <a:buChar char="⚬"/>
            </a:pPr>
            <a:r>
              <a:rPr lang="en-US" sz="2152" dirty="0">
                <a:solidFill>
                  <a:srgbClr val="000000"/>
                </a:solidFill>
                <a:latin typeface="DM Sans"/>
              </a:rPr>
              <a:t>The descriptive statistics were calculated using Excel formulas like MAX, MIN and SUM.</a:t>
            </a:r>
          </a:p>
          <a:p>
            <a:pPr marL="929466" lvl="2" indent="-309822">
              <a:lnSpc>
                <a:spcPts val="3013"/>
              </a:lnSpc>
              <a:buFont typeface="Arial"/>
              <a:buChar char="⚬"/>
            </a:pPr>
            <a:r>
              <a:rPr lang="en-US" sz="2152" dirty="0">
                <a:solidFill>
                  <a:srgbClr val="000000"/>
                </a:solidFill>
                <a:latin typeface="DM Sans"/>
              </a:rPr>
              <a:t>Further to understand the data precisely and easily, pictorial representations were used.</a:t>
            </a:r>
          </a:p>
          <a:p>
            <a:pPr>
              <a:lnSpc>
                <a:spcPts val="3013"/>
              </a:lnSpc>
            </a:pPr>
            <a:endParaRPr lang="en-US" sz="2152" dirty="0">
              <a:solidFill>
                <a:srgbClr val="000000"/>
              </a:solidFill>
              <a:latin typeface="DM Sans"/>
            </a:endParaRPr>
          </a:p>
          <a:p>
            <a:pPr marL="464733" lvl="1" indent="-232366">
              <a:lnSpc>
                <a:spcPts val="3013"/>
              </a:lnSpc>
              <a:buFont typeface="Arial"/>
              <a:buChar char="•"/>
            </a:pPr>
            <a:r>
              <a:rPr lang="en-US" sz="2152" dirty="0">
                <a:solidFill>
                  <a:srgbClr val="000000"/>
                </a:solidFill>
                <a:latin typeface="DM Sans"/>
              </a:rPr>
              <a:t>Diagnostic Analysis</a:t>
            </a:r>
          </a:p>
          <a:p>
            <a:pPr marL="929466" lvl="2" indent="-309822">
              <a:lnSpc>
                <a:spcPts val="3013"/>
              </a:lnSpc>
              <a:buFont typeface="Arial"/>
              <a:buChar char="⚬"/>
            </a:pPr>
            <a:r>
              <a:rPr lang="en-US" sz="2152" dirty="0">
                <a:solidFill>
                  <a:srgbClr val="000000"/>
                </a:solidFill>
                <a:latin typeface="DM Sans"/>
              </a:rPr>
              <a:t>The trends across the weeks were very helpful along with the school and college annual calendars.</a:t>
            </a:r>
          </a:p>
          <a:p>
            <a:pPr marL="929466" lvl="2" indent="-309822">
              <a:lnSpc>
                <a:spcPts val="3013"/>
              </a:lnSpc>
              <a:buFont typeface="Arial"/>
              <a:buChar char="⚬"/>
            </a:pPr>
            <a:r>
              <a:rPr lang="en-US" sz="2152" dirty="0">
                <a:solidFill>
                  <a:srgbClr val="000000"/>
                </a:solidFill>
                <a:latin typeface="DM Sans"/>
              </a:rPr>
              <a:t>The weekly total sale chart came in handy to check which time of the month saw the most and least sales and the annual calendars helped to identify why such problems occurred.</a:t>
            </a:r>
          </a:p>
          <a:p>
            <a:pPr>
              <a:lnSpc>
                <a:spcPts val="3013"/>
              </a:lnSpc>
            </a:pPr>
            <a:endParaRPr lang="en-US" sz="2152" dirty="0">
              <a:solidFill>
                <a:srgbClr val="000000"/>
              </a:solidFill>
              <a:latin typeface="DM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fade">
                                      <p:cBhvr>
                                        <p:cTn id="26" dur="5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animEffect transition="in" filter="fade">
                                      <p:cBhvr>
                                        <p:cTn id="31" dur="500"/>
                                        <p:tgtEl>
                                          <p:spTgt spid="10">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xEl>
                                              <p:pRg st="3" end="3"/>
                                            </p:txEl>
                                          </p:spTgt>
                                        </p:tgtEl>
                                        <p:attrNameLst>
                                          <p:attrName>style.visibility</p:attrName>
                                        </p:attrNameLst>
                                      </p:cBhvr>
                                      <p:to>
                                        <p:strVal val="visible"/>
                                      </p:to>
                                    </p:set>
                                    <p:animEffect transition="in" filter="fade">
                                      <p:cBhvr>
                                        <p:cTn id="34" dur="500"/>
                                        <p:tgtEl>
                                          <p:spTgt spid="10">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animEffect transition="in" filter="fade">
                                      <p:cBhvr>
                                        <p:cTn id="37" dur="500"/>
                                        <p:tgtEl>
                                          <p:spTgt spid="10">
                                            <p:txEl>
                                              <p:pRg st="4" end="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xEl>
                                              <p:pRg st="5" end="5"/>
                                            </p:txEl>
                                          </p:spTgt>
                                        </p:tgtEl>
                                        <p:attrNameLst>
                                          <p:attrName>style.visibility</p:attrName>
                                        </p:attrNameLst>
                                      </p:cBhvr>
                                      <p:to>
                                        <p:strVal val="visible"/>
                                      </p:to>
                                    </p:set>
                                    <p:animEffect transition="in" filter="fade">
                                      <p:cBhvr>
                                        <p:cTn id="40" dur="500"/>
                                        <p:tgtEl>
                                          <p:spTgt spid="10">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
                                            <p:txEl>
                                              <p:pRg st="7" end="7"/>
                                            </p:txEl>
                                          </p:spTgt>
                                        </p:tgtEl>
                                        <p:attrNameLst>
                                          <p:attrName>style.visibility</p:attrName>
                                        </p:attrNameLst>
                                      </p:cBhvr>
                                      <p:to>
                                        <p:strVal val="visible"/>
                                      </p:to>
                                    </p:set>
                                    <p:animEffect transition="in" filter="fade">
                                      <p:cBhvr>
                                        <p:cTn id="45" dur="500"/>
                                        <p:tgtEl>
                                          <p:spTgt spid="10">
                                            <p:txEl>
                                              <p:pRg st="7" end="7"/>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xEl>
                                              <p:pRg st="8" end="8"/>
                                            </p:txEl>
                                          </p:spTgt>
                                        </p:tgtEl>
                                        <p:attrNameLst>
                                          <p:attrName>style.visibility</p:attrName>
                                        </p:attrNameLst>
                                      </p:cBhvr>
                                      <p:to>
                                        <p:strVal val="visible"/>
                                      </p:to>
                                    </p:set>
                                    <p:animEffect transition="in" filter="fade">
                                      <p:cBhvr>
                                        <p:cTn id="48" dur="500"/>
                                        <p:tgtEl>
                                          <p:spTgt spid="10">
                                            <p:txEl>
                                              <p:pRg st="8" end="8"/>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xEl>
                                              <p:pRg st="9" end="9"/>
                                            </p:txEl>
                                          </p:spTgt>
                                        </p:tgtEl>
                                        <p:attrNameLst>
                                          <p:attrName>style.visibility</p:attrName>
                                        </p:attrNameLst>
                                      </p:cBhvr>
                                      <p:to>
                                        <p:strVal val="visible"/>
                                      </p:to>
                                    </p:set>
                                    <p:animEffect transition="in" filter="fade">
                                      <p:cBhvr>
                                        <p:cTn id="51" dur="500"/>
                                        <p:tgtEl>
                                          <p:spTgt spid="10">
                                            <p:txEl>
                                              <p:pRg st="9" end="9"/>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0">
                                            <p:txEl>
                                              <p:pRg st="10" end="10"/>
                                            </p:txEl>
                                          </p:spTgt>
                                        </p:tgtEl>
                                        <p:attrNameLst>
                                          <p:attrName>style.visibility</p:attrName>
                                        </p:attrNameLst>
                                      </p:cBhvr>
                                      <p:to>
                                        <p:strVal val="visible"/>
                                      </p:to>
                                    </p:set>
                                    <p:animEffect transition="in" filter="fade">
                                      <p:cBhvr>
                                        <p:cTn id="54" dur="500"/>
                                        <p:tgtEl>
                                          <p:spTgt spid="10">
                                            <p:txEl>
                                              <p:pRg st="10" end="1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0">
                                            <p:txEl>
                                              <p:pRg st="12" end="12"/>
                                            </p:txEl>
                                          </p:spTgt>
                                        </p:tgtEl>
                                        <p:attrNameLst>
                                          <p:attrName>style.visibility</p:attrName>
                                        </p:attrNameLst>
                                      </p:cBhvr>
                                      <p:to>
                                        <p:strVal val="visible"/>
                                      </p:to>
                                    </p:set>
                                    <p:animEffect transition="in" filter="fade">
                                      <p:cBhvr>
                                        <p:cTn id="59" dur="500"/>
                                        <p:tgtEl>
                                          <p:spTgt spid="10">
                                            <p:txEl>
                                              <p:pRg st="12" end="12"/>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10">
                                            <p:txEl>
                                              <p:pRg st="13" end="13"/>
                                            </p:txEl>
                                          </p:spTgt>
                                        </p:tgtEl>
                                        <p:attrNameLst>
                                          <p:attrName>style.visibility</p:attrName>
                                        </p:attrNameLst>
                                      </p:cBhvr>
                                      <p:to>
                                        <p:strVal val="visible"/>
                                      </p:to>
                                    </p:set>
                                    <p:animEffect transition="in" filter="fade">
                                      <p:cBhvr>
                                        <p:cTn id="62" dur="500"/>
                                        <p:tgtEl>
                                          <p:spTgt spid="10">
                                            <p:txEl>
                                              <p:pRg st="13" end="13"/>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10">
                                            <p:txEl>
                                              <p:pRg st="14" end="14"/>
                                            </p:txEl>
                                          </p:spTgt>
                                        </p:tgtEl>
                                        <p:attrNameLst>
                                          <p:attrName>style.visibility</p:attrName>
                                        </p:attrNameLst>
                                      </p:cBhvr>
                                      <p:to>
                                        <p:strVal val="visible"/>
                                      </p:to>
                                    </p:set>
                                    <p:animEffect transition="in" filter="fade">
                                      <p:cBhvr>
                                        <p:cTn id="65" dur="500"/>
                                        <p:tgtEl>
                                          <p:spTgt spid="1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2553778"/>
            <a:ext cx="8965095" cy="5610353"/>
          </a:xfrm>
          <a:prstGeom prst="rect">
            <a:avLst/>
          </a:prstGeom>
        </p:spPr>
      </p:pic>
      <p:pic>
        <p:nvPicPr>
          <p:cNvPr id="3" name="Picture 3"/>
          <p:cNvPicPr>
            <a:picLocks noChangeAspect="1"/>
          </p:cNvPicPr>
          <p:nvPr/>
        </p:nvPicPr>
        <p:blipFill>
          <a:blip r:embed="rId3"/>
          <a:srcRect/>
          <a:stretch>
            <a:fillRect/>
          </a:stretch>
        </p:blipFill>
        <p:spPr>
          <a:xfrm>
            <a:off x="8965095" y="2588763"/>
            <a:ext cx="8897936" cy="5540381"/>
          </a:xfrm>
          <a:prstGeom prst="rect">
            <a:avLst/>
          </a:prstGeom>
        </p:spPr>
      </p:pic>
      <p:sp>
        <p:nvSpPr>
          <p:cNvPr id="4" name="TextBox 4"/>
          <p:cNvSpPr txBox="1"/>
          <p:nvPr/>
        </p:nvSpPr>
        <p:spPr>
          <a:xfrm>
            <a:off x="309645" y="1935288"/>
            <a:ext cx="17302771" cy="580390"/>
          </a:xfrm>
          <a:prstGeom prst="rect">
            <a:avLst/>
          </a:prstGeom>
        </p:spPr>
        <p:txBody>
          <a:bodyPr lIns="0" tIns="0" rIns="0" bIns="0" rtlCol="0" anchor="t">
            <a:spAutoFit/>
          </a:bodyPr>
          <a:lstStyle/>
          <a:p>
            <a:pPr algn="ctr">
              <a:lnSpc>
                <a:spcPts val="4759"/>
              </a:lnSpc>
            </a:pPr>
            <a:r>
              <a:rPr lang="en-US" sz="3399" dirty="0">
                <a:solidFill>
                  <a:srgbClr val="131211"/>
                </a:solidFill>
                <a:latin typeface="DM Sans"/>
              </a:rPr>
              <a:t>On the basis of sales and revenue, the best 4 products were filtered out.</a:t>
            </a:r>
          </a:p>
        </p:txBody>
      </p:sp>
      <p:sp>
        <p:nvSpPr>
          <p:cNvPr id="5" name="TextBox 5"/>
          <p:cNvSpPr txBox="1"/>
          <p:nvPr/>
        </p:nvSpPr>
        <p:spPr>
          <a:xfrm>
            <a:off x="2266176" y="8720880"/>
            <a:ext cx="13755648" cy="1017689"/>
          </a:xfrm>
          <a:prstGeom prst="rect">
            <a:avLst/>
          </a:prstGeom>
        </p:spPr>
        <p:txBody>
          <a:bodyPr lIns="0" tIns="0" rIns="0" bIns="0" rtlCol="0" anchor="t">
            <a:spAutoFit/>
          </a:bodyPr>
          <a:lstStyle/>
          <a:p>
            <a:pPr algn="ctr">
              <a:lnSpc>
                <a:spcPts val="4114"/>
              </a:lnSpc>
              <a:spcBef>
                <a:spcPct val="0"/>
              </a:spcBef>
            </a:pPr>
            <a:r>
              <a:rPr lang="en-US" sz="2981" spc="29" dirty="0">
                <a:solidFill>
                  <a:srgbClr val="131211"/>
                </a:solidFill>
                <a:latin typeface="DM Sans Italics"/>
              </a:rPr>
              <a:t>From both the charts it can be concluded that ‘PEN TYPE-1’ and ‘PEN TYPE-2’</a:t>
            </a:r>
          </a:p>
          <a:p>
            <a:pPr algn="ctr">
              <a:lnSpc>
                <a:spcPts val="4114"/>
              </a:lnSpc>
              <a:spcBef>
                <a:spcPct val="0"/>
              </a:spcBef>
            </a:pPr>
            <a:r>
              <a:rPr lang="en-US" sz="2981" spc="29" dirty="0">
                <a:solidFill>
                  <a:srgbClr val="131211"/>
                </a:solidFill>
                <a:latin typeface="DM Sans Italics"/>
              </a:rPr>
              <a:t>dominate the overall sales and revenue generation of the shop.</a:t>
            </a:r>
          </a:p>
        </p:txBody>
      </p:sp>
      <p:grpSp>
        <p:nvGrpSpPr>
          <p:cNvPr id="6" name="Group 6"/>
          <p:cNvGrpSpPr/>
          <p:nvPr/>
        </p:nvGrpSpPr>
        <p:grpSpPr>
          <a:xfrm>
            <a:off x="-2480027" y="-5299819"/>
            <a:ext cx="23547605" cy="7815497"/>
            <a:chOff x="0" y="0"/>
            <a:chExt cx="31396807" cy="10420662"/>
          </a:xfrm>
        </p:grpSpPr>
        <p:grpSp>
          <p:nvGrpSpPr>
            <p:cNvPr id="7" name="Group 7"/>
            <p:cNvGrpSpPr/>
            <p:nvPr/>
          </p:nvGrpSpPr>
          <p:grpSpPr>
            <a:xfrm>
              <a:off x="3354562" y="5217339"/>
              <a:ext cx="24384000" cy="4114800"/>
              <a:chOff x="0" y="0"/>
              <a:chExt cx="4816593" cy="812800"/>
            </a:xfrm>
          </p:grpSpPr>
          <p:sp>
            <p:nvSpPr>
              <p:cNvPr id="8" name="Freeform 8"/>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241398" y="0"/>
              <a:ext cx="10155409" cy="10420662"/>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932276"/>
              <a:ext cx="8946576" cy="9180255"/>
            </a:xfrm>
            <a:prstGeom prst="rect">
              <a:avLst/>
            </a:prstGeom>
          </p:spPr>
        </p:pic>
        <p:sp>
          <p:nvSpPr>
            <p:cNvPr id="12" name="TextBox 12"/>
            <p:cNvSpPr txBox="1"/>
            <p:nvPr/>
          </p:nvSpPr>
          <p:spPr>
            <a:xfrm>
              <a:off x="7947876" y="7402843"/>
              <a:ext cx="14541387" cy="1416892"/>
            </a:xfrm>
            <a:prstGeom prst="rect">
              <a:avLst/>
            </a:prstGeom>
          </p:spPr>
          <p:txBody>
            <a:bodyPr lIns="0" tIns="0" rIns="0" bIns="0" rtlCol="0" anchor="t">
              <a:spAutoFit/>
            </a:bodyPr>
            <a:lstStyle/>
            <a:p>
              <a:pPr algn="ctr">
                <a:lnSpc>
                  <a:spcPts val="8874"/>
                </a:lnSpc>
              </a:pPr>
              <a:r>
                <a:rPr lang="en-US" sz="6430" spc="630">
                  <a:solidFill>
                    <a:srgbClr val="FFFFFF"/>
                  </a:solidFill>
                  <a:latin typeface="Oswald Bold"/>
                </a:rPr>
                <a:t>RESULTS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out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out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519503" y="2142483"/>
            <a:ext cx="8573871" cy="5750197"/>
          </a:xfrm>
          <a:prstGeom prst="rect">
            <a:avLst/>
          </a:prstGeom>
        </p:spPr>
      </p:pic>
      <p:pic>
        <p:nvPicPr>
          <p:cNvPr id="3" name="Picture 3"/>
          <p:cNvPicPr>
            <a:picLocks noChangeAspect="1"/>
          </p:cNvPicPr>
          <p:nvPr/>
        </p:nvPicPr>
        <p:blipFill>
          <a:blip r:embed="rId3"/>
          <a:srcRect l="3033" r="3033"/>
          <a:stretch>
            <a:fillRect/>
          </a:stretch>
        </p:blipFill>
        <p:spPr>
          <a:xfrm>
            <a:off x="191736" y="2142483"/>
            <a:ext cx="9102040" cy="5750197"/>
          </a:xfrm>
          <a:prstGeom prst="rect">
            <a:avLst/>
          </a:prstGeom>
        </p:spPr>
      </p:pic>
      <p:grpSp>
        <p:nvGrpSpPr>
          <p:cNvPr id="4" name="Group 4"/>
          <p:cNvGrpSpPr/>
          <p:nvPr/>
        </p:nvGrpSpPr>
        <p:grpSpPr>
          <a:xfrm>
            <a:off x="-2480027" y="-5299819"/>
            <a:ext cx="23547605" cy="7815497"/>
            <a:chOff x="0" y="0"/>
            <a:chExt cx="31396807" cy="10420662"/>
          </a:xfrm>
        </p:grpSpPr>
        <p:grpSp>
          <p:nvGrpSpPr>
            <p:cNvPr id="5" name="Group 5"/>
            <p:cNvGrpSpPr/>
            <p:nvPr/>
          </p:nvGrpSpPr>
          <p:grpSpPr>
            <a:xfrm>
              <a:off x="3354562" y="5217339"/>
              <a:ext cx="24384000" cy="4114800"/>
              <a:chOff x="0" y="0"/>
              <a:chExt cx="4816593" cy="812800"/>
            </a:xfrm>
          </p:grpSpPr>
          <p:sp>
            <p:nvSpPr>
              <p:cNvPr id="6" name="Freeform 6"/>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241398" y="0"/>
              <a:ext cx="10155409" cy="10420662"/>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932276"/>
              <a:ext cx="8946576" cy="9180255"/>
            </a:xfrm>
            <a:prstGeom prst="rect">
              <a:avLst/>
            </a:prstGeom>
          </p:spPr>
        </p:pic>
        <p:sp>
          <p:nvSpPr>
            <p:cNvPr id="10" name="TextBox 10"/>
            <p:cNvSpPr txBox="1"/>
            <p:nvPr/>
          </p:nvSpPr>
          <p:spPr>
            <a:xfrm>
              <a:off x="7947876" y="7402843"/>
              <a:ext cx="14541387" cy="1416892"/>
            </a:xfrm>
            <a:prstGeom prst="rect">
              <a:avLst/>
            </a:prstGeom>
          </p:spPr>
          <p:txBody>
            <a:bodyPr lIns="0" tIns="0" rIns="0" bIns="0" rtlCol="0" anchor="t">
              <a:spAutoFit/>
            </a:bodyPr>
            <a:lstStyle/>
            <a:p>
              <a:pPr algn="ctr">
                <a:lnSpc>
                  <a:spcPts val="8874"/>
                </a:lnSpc>
              </a:pPr>
              <a:r>
                <a:rPr lang="en-US" sz="6430" spc="630" dirty="0">
                  <a:solidFill>
                    <a:srgbClr val="FFFFFF"/>
                  </a:solidFill>
                  <a:latin typeface="Oswald Bold"/>
                </a:rPr>
                <a:t>RESULTS</a:t>
              </a:r>
            </a:p>
          </p:txBody>
        </p:sp>
      </p:grpSp>
      <p:sp>
        <p:nvSpPr>
          <p:cNvPr id="11" name="TextBox 11"/>
          <p:cNvSpPr txBox="1"/>
          <p:nvPr/>
        </p:nvSpPr>
        <p:spPr>
          <a:xfrm>
            <a:off x="9941371" y="8053653"/>
            <a:ext cx="7730137" cy="414655"/>
          </a:xfrm>
          <a:prstGeom prst="rect">
            <a:avLst/>
          </a:prstGeom>
        </p:spPr>
        <p:txBody>
          <a:bodyPr lIns="0" tIns="0" rIns="0" bIns="0" rtlCol="0" anchor="t">
            <a:spAutoFit/>
          </a:bodyPr>
          <a:lstStyle/>
          <a:p>
            <a:pPr algn="ctr">
              <a:lnSpc>
                <a:spcPts val="3379"/>
              </a:lnSpc>
              <a:spcBef>
                <a:spcPct val="0"/>
              </a:spcBef>
            </a:pPr>
            <a:r>
              <a:rPr lang="en-US" sz="2599">
                <a:solidFill>
                  <a:srgbClr val="000000"/>
                </a:solidFill>
                <a:latin typeface="DM Sans"/>
              </a:rPr>
              <a:t>Weekly Revenue of all products altogether</a:t>
            </a:r>
          </a:p>
        </p:txBody>
      </p:sp>
      <p:sp>
        <p:nvSpPr>
          <p:cNvPr id="12" name="TextBox 12"/>
          <p:cNvSpPr txBox="1"/>
          <p:nvPr/>
        </p:nvSpPr>
        <p:spPr>
          <a:xfrm>
            <a:off x="191736" y="8071433"/>
            <a:ext cx="9102040" cy="414655"/>
          </a:xfrm>
          <a:prstGeom prst="rect">
            <a:avLst/>
          </a:prstGeom>
        </p:spPr>
        <p:txBody>
          <a:bodyPr lIns="0" tIns="0" rIns="0" bIns="0" rtlCol="0" anchor="t">
            <a:spAutoFit/>
          </a:bodyPr>
          <a:lstStyle/>
          <a:p>
            <a:pPr algn="ctr">
              <a:lnSpc>
                <a:spcPts val="3379"/>
              </a:lnSpc>
              <a:spcBef>
                <a:spcPct val="0"/>
              </a:spcBef>
            </a:pPr>
            <a:r>
              <a:rPr lang="en-US" sz="2599" dirty="0">
                <a:solidFill>
                  <a:srgbClr val="000000"/>
                </a:solidFill>
                <a:latin typeface="DM Sans"/>
              </a:rPr>
              <a:t>Weekly Sales of all products altogether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7206" y="1887314"/>
            <a:ext cx="8422306" cy="6337172"/>
          </a:xfrm>
          <a:prstGeom prst="rect">
            <a:avLst/>
          </a:prstGeom>
        </p:spPr>
      </p:pic>
      <p:grpSp>
        <p:nvGrpSpPr>
          <p:cNvPr id="3" name="Group 3"/>
          <p:cNvGrpSpPr/>
          <p:nvPr/>
        </p:nvGrpSpPr>
        <p:grpSpPr>
          <a:xfrm>
            <a:off x="-2480027" y="-5299819"/>
            <a:ext cx="23547605" cy="7815497"/>
            <a:chOff x="0" y="0"/>
            <a:chExt cx="31396807" cy="10420662"/>
          </a:xfrm>
        </p:grpSpPr>
        <p:grpSp>
          <p:nvGrpSpPr>
            <p:cNvPr id="4" name="Group 4"/>
            <p:cNvGrpSpPr/>
            <p:nvPr/>
          </p:nvGrpSpPr>
          <p:grpSpPr>
            <a:xfrm>
              <a:off x="3354562" y="5217339"/>
              <a:ext cx="24384000" cy="4114800"/>
              <a:chOff x="0" y="0"/>
              <a:chExt cx="4816593" cy="812800"/>
            </a:xfrm>
          </p:grpSpPr>
          <p:sp>
            <p:nvSpPr>
              <p:cNvPr id="5" name="Freeform 5"/>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41398" y="0"/>
              <a:ext cx="10155409" cy="10420662"/>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32276"/>
              <a:ext cx="8946576" cy="9180255"/>
            </a:xfrm>
            <a:prstGeom prst="rect">
              <a:avLst/>
            </a:prstGeom>
          </p:spPr>
        </p:pic>
        <p:sp>
          <p:nvSpPr>
            <p:cNvPr id="9" name="TextBox 9"/>
            <p:cNvSpPr txBox="1"/>
            <p:nvPr/>
          </p:nvSpPr>
          <p:spPr>
            <a:xfrm>
              <a:off x="7947876" y="7402843"/>
              <a:ext cx="14541387" cy="1416892"/>
            </a:xfrm>
            <a:prstGeom prst="rect">
              <a:avLst/>
            </a:prstGeom>
          </p:spPr>
          <p:txBody>
            <a:bodyPr lIns="0" tIns="0" rIns="0" bIns="0" rtlCol="0" anchor="t">
              <a:spAutoFit/>
            </a:bodyPr>
            <a:lstStyle/>
            <a:p>
              <a:pPr algn="ctr">
                <a:lnSpc>
                  <a:spcPts val="8874"/>
                </a:lnSpc>
              </a:pPr>
              <a:r>
                <a:rPr lang="en-US" sz="6430" spc="630">
                  <a:solidFill>
                    <a:srgbClr val="FFFFFF"/>
                  </a:solidFill>
                  <a:latin typeface="Oswald Bold"/>
                </a:rPr>
                <a:t>RESULTS</a:t>
              </a:r>
            </a:p>
          </p:txBody>
        </p:sp>
      </p:grpSp>
      <p:sp>
        <p:nvSpPr>
          <p:cNvPr id="10" name="TextBox 10"/>
          <p:cNvSpPr txBox="1"/>
          <p:nvPr/>
        </p:nvSpPr>
        <p:spPr>
          <a:xfrm>
            <a:off x="-545379" y="8446098"/>
            <a:ext cx="9469447" cy="724535"/>
          </a:xfrm>
          <a:prstGeom prst="rect">
            <a:avLst/>
          </a:prstGeom>
        </p:spPr>
        <p:txBody>
          <a:bodyPr lIns="0" tIns="0" rIns="0" bIns="0" rtlCol="0" anchor="t">
            <a:spAutoFit/>
          </a:bodyPr>
          <a:lstStyle/>
          <a:p>
            <a:pPr algn="ctr">
              <a:lnSpc>
                <a:spcPts val="2859"/>
              </a:lnSpc>
              <a:spcBef>
                <a:spcPct val="0"/>
              </a:spcBef>
            </a:pPr>
            <a:r>
              <a:rPr lang="en-US" sz="2199" dirty="0">
                <a:solidFill>
                  <a:srgbClr val="000000"/>
                </a:solidFill>
                <a:latin typeface="DM Sans"/>
              </a:rPr>
              <a:t>Beginning of the week is highly profitable whereas</a:t>
            </a:r>
          </a:p>
          <a:p>
            <a:pPr algn="ctr">
              <a:lnSpc>
                <a:spcPts val="2859"/>
              </a:lnSpc>
              <a:spcBef>
                <a:spcPct val="0"/>
              </a:spcBef>
            </a:pPr>
            <a:r>
              <a:rPr lang="en-US" sz="2199" dirty="0">
                <a:solidFill>
                  <a:srgbClr val="000000"/>
                </a:solidFill>
                <a:latin typeface="DM Sans"/>
              </a:rPr>
              <a:t>weekends face a dip in the revenue generation process.</a:t>
            </a:r>
          </a:p>
        </p:txBody>
      </p:sp>
      <p:pic>
        <p:nvPicPr>
          <p:cNvPr id="11" name="Picture 10">
            <a:extLst>
              <a:ext uri="{FF2B5EF4-FFF2-40B4-BE49-F238E27FC236}">
                <a16:creationId xmlns:a16="http://schemas.microsoft.com/office/drawing/2014/main" id="{CC2536DC-6C22-11EB-82FD-F09D5DAF11EB}"/>
              </a:ext>
            </a:extLst>
          </p:cNvPr>
          <p:cNvPicPr>
            <a:picLocks noChangeAspect="1"/>
          </p:cNvPicPr>
          <p:nvPr/>
        </p:nvPicPr>
        <p:blipFill>
          <a:blip r:embed="rId5"/>
          <a:stretch>
            <a:fillRect/>
          </a:stretch>
        </p:blipFill>
        <p:spPr>
          <a:xfrm>
            <a:off x="8763000" y="2161780"/>
            <a:ext cx="9224532" cy="5699024"/>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A1367D78-5C32-179F-579C-6ACF136C7393}"/>
              </a:ext>
            </a:extLst>
          </p:cNvPr>
          <p:cNvSpPr txBox="1"/>
          <p:nvPr/>
        </p:nvSpPr>
        <p:spPr>
          <a:xfrm>
            <a:off x="8785123" y="8423644"/>
            <a:ext cx="9224532" cy="769441"/>
          </a:xfrm>
          <a:prstGeom prst="rect">
            <a:avLst/>
          </a:prstGeom>
          <a:noFill/>
        </p:spPr>
        <p:txBody>
          <a:bodyPr wrap="square">
            <a:spAutoFit/>
          </a:bodyPr>
          <a:lstStyle/>
          <a:p>
            <a:pPr algn="ctr"/>
            <a:r>
              <a:rPr lang="en-US" sz="2200" b="0" i="0" u="none" strike="noStrike" baseline="0" dirty="0">
                <a:latin typeface="DM Sans" pitchFamily="2" charset="0"/>
              </a:rPr>
              <a:t>There has been a decrease in the amount of revenue generated across the three months span.</a:t>
            </a:r>
            <a:endParaRPr lang="en-IN" sz="2200" dirty="0">
              <a:latin typeface="DM San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9058" y="2154144"/>
            <a:ext cx="13519244" cy="7455391"/>
          </a:xfrm>
          <a:prstGeom prst="rect">
            <a:avLst/>
          </a:prstGeom>
        </p:spPr>
      </p:pic>
      <p:grpSp>
        <p:nvGrpSpPr>
          <p:cNvPr id="3" name="Group 3"/>
          <p:cNvGrpSpPr/>
          <p:nvPr/>
        </p:nvGrpSpPr>
        <p:grpSpPr>
          <a:xfrm>
            <a:off x="-2480027" y="-5299819"/>
            <a:ext cx="23547605" cy="7815497"/>
            <a:chOff x="0" y="0"/>
            <a:chExt cx="31396807" cy="10420662"/>
          </a:xfrm>
        </p:grpSpPr>
        <p:grpSp>
          <p:nvGrpSpPr>
            <p:cNvPr id="4" name="Group 4"/>
            <p:cNvGrpSpPr/>
            <p:nvPr/>
          </p:nvGrpSpPr>
          <p:grpSpPr>
            <a:xfrm>
              <a:off x="3354562" y="5217339"/>
              <a:ext cx="24384000" cy="4114800"/>
              <a:chOff x="0" y="0"/>
              <a:chExt cx="4816593" cy="812800"/>
            </a:xfrm>
          </p:grpSpPr>
          <p:sp>
            <p:nvSpPr>
              <p:cNvPr id="5" name="Freeform 5"/>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41398" y="0"/>
              <a:ext cx="10155409" cy="10420662"/>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32276"/>
              <a:ext cx="8946576" cy="9180255"/>
            </a:xfrm>
            <a:prstGeom prst="rect">
              <a:avLst/>
            </a:prstGeom>
          </p:spPr>
        </p:pic>
        <p:sp>
          <p:nvSpPr>
            <p:cNvPr id="9" name="TextBox 9"/>
            <p:cNvSpPr txBox="1"/>
            <p:nvPr/>
          </p:nvSpPr>
          <p:spPr>
            <a:xfrm>
              <a:off x="7947876" y="7402843"/>
              <a:ext cx="14541387" cy="1416892"/>
            </a:xfrm>
            <a:prstGeom prst="rect">
              <a:avLst/>
            </a:prstGeom>
          </p:spPr>
          <p:txBody>
            <a:bodyPr lIns="0" tIns="0" rIns="0" bIns="0" rtlCol="0" anchor="t">
              <a:spAutoFit/>
            </a:bodyPr>
            <a:lstStyle/>
            <a:p>
              <a:pPr algn="ctr">
                <a:lnSpc>
                  <a:spcPts val="8874"/>
                </a:lnSpc>
              </a:pPr>
              <a:r>
                <a:rPr lang="en-US" sz="6430" spc="630" dirty="0">
                  <a:solidFill>
                    <a:srgbClr val="FFFFFF"/>
                  </a:solidFill>
                  <a:latin typeface="Oswald Bold"/>
                </a:rPr>
                <a:t>RESULTS</a:t>
              </a:r>
            </a:p>
          </p:txBody>
        </p:sp>
      </p:grpSp>
      <p:sp>
        <p:nvSpPr>
          <p:cNvPr id="10" name="TextBox 10"/>
          <p:cNvSpPr txBox="1"/>
          <p:nvPr/>
        </p:nvSpPr>
        <p:spPr>
          <a:xfrm>
            <a:off x="13688302" y="3705059"/>
            <a:ext cx="4278358" cy="4334510"/>
          </a:xfrm>
          <a:prstGeom prst="rect">
            <a:avLst/>
          </a:prstGeom>
        </p:spPr>
        <p:txBody>
          <a:bodyPr lIns="0" tIns="0" rIns="0" bIns="0" rtlCol="0" anchor="t">
            <a:spAutoFit/>
          </a:bodyPr>
          <a:lstStyle/>
          <a:p>
            <a:pPr marL="474979" lvl="1" indent="-237490">
              <a:lnSpc>
                <a:spcPts val="2859"/>
              </a:lnSpc>
              <a:buFont typeface="Arial"/>
              <a:buChar char="•"/>
            </a:pPr>
            <a:r>
              <a:rPr lang="en-US" sz="2199" dirty="0">
                <a:solidFill>
                  <a:srgbClr val="000000"/>
                </a:solidFill>
                <a:latin typeface="Open Sauce"/>
              </a:rPr>
              <a:t>It is observed that 20% of the items generated 60% of the revenue for the shop.</a:t>
            </a:r>
          </a:p>
          <a:p>
            <a:pPr>
              <a:lnSpc>
                <a:spcPts val="2859"/>
              </a:lnSpc>
            </a:pPr>
            <a:endParaRPr lang="en-US" sz="2199" dirty="0">
              <a:solidFill>
                <a:srgbClr val="000000"/>
              </a:solidFill>
              <a:latin typeface="Open Sauce"/>
            </a:endParaRPr>
          </a:p>
          <a:p>
            <a:pPr marL="474979" lvl="1" indent="-237490">
              <a:lnSpc>
                <a:spcPts val="2859"/>
              </a:lnSpc>
              <a:buFont typeface="Arial"/>
              <a:buChar char="•"/>
            </a:pPr>
            <a:r>
              <a:rPr lang="en-US" sz="2199" dirty="0">
                <a:solidFill>
                  <a:srgbClr val="000000"/>
                </a:solidFill>
                <a:latin typeface="Open Sauce"/>
              </a:rPr>
              <a:t>Somehow this observation could also be put to use for better stock-ins of the firm.</a:t>
            </a:r>
          </a:p>
          <a:p>
            <a:pPr>
              <a:lnSpc>
                <a:spcPts val="2859"/>
              </a:lnSpc>
            </a:pPr>
            <a:endParaRPr lang="en-US" sz="2199" dirty="0">
              <a:solidFill>
                <a:srgbClr val="000000"/>
              </a:solidFill>
              <a:latin typeface="Open Sauce"/>
            </a:endParaRPr>
          </a:p>
          <a:p>
            <a:pPr marL="474979" lvl="1" indent="-237490">
              <a:lnSpc>
                <a:spcPts val="2859"/>
              </a:lnSpc>
              <a:buFont typeface="Arial"/>
              <a:buChar char="•"/>
            </a:pPr>
            <a:r>
              <a:rPr lang="en-US" sz="2199" dirty="0">
                <a:solidFill>
                  <a:srgbClr val="000000"/>
                </a:solidFill>
                <a:latin typeface="Open Sauce"/>
              </a:rPr>
              <a:t>Whereas it can be noticed that 80% of the revenue generation comes from 45% of the products sales.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TotalTime>
  <Words>832</Words>
  <Application>Microsoft Office PowerPoint</Application>
  <PresentationFormat>Custom</PresentationFormat>
  <Paragraphs>97</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Montserrat Classic Bold</vt:lpstr>
      <vt:lpstr>Oswald</vt:lpstr>
      <vt:lpstr>DM Sans</vt:lpstr>
      <vt:lpstr>DM Sans Bold</vt:lpstr>
      <vt:lpstr>Open Sauce</vt:lpstr>
      <vt:lpstr>Canva Sans</vt:lpstr>
      <vt:lpstr>Calibri</vt:lpstr>
      <vt:lpstr>DM Sans Italics</vt:lpstr>
      <vt:lpstr>Oswald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By Gagneet Kaur Roll no. 21f1006856</dc:title>
  <cp:lastModifiedBy>Gagneet Kaur</cp:lastModifiedBy>
  <cp:revision>2</cp:revision>
  <dcterms:created xsi:type="dcterms:W3CDTF">2006-08-16T00:00:00Z</dcterms:created>
  <dcterms:modified xsi:type="dcterms:W3CDTF">2023-04-25T10:20:13Z</dcterms:modified>
  <dc:identifier>DAFgy3KgCNM</dc:identifier>
</cp:coreProperties>
</file>